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82" r:id="rId5"/>
    <p:sldId id="377" r:id="rId6"/>
    <p:sldId id="297" r:id="rId7"/>
    <p:sldId id="455" r:id="rId8"/>
    <p:sldId id="456" r:id="rId9"/>
    <p:sldId id="264" r:id="rId10"/>
    <p:sldId id="270" r:id="rId11"/>
    <p:sldId id="266" r:id="rId12"/>
    <p:sldId id="267" r:id="rId13"/>
    <p:sldId id="269" r:id="rId14"/>
    <p:sldId id="292" r:id="rId15"/>
    <p:sldId id="435" r:id="rId16"/>
    <p:sldId id="414" r:id="rId17"/>
    <p:sldId id="447" r:id="rId18"/>
    <p:sldId id="437" r:id="rId19"/>
    <p:sldId id="272" r:id="rId20"/>
    <p:sldId id="449" r:id="rId21"/>
    <p:sldId id="457" r:id="rId22"/>
    <p:sldId id="458" r:id="rId23"/>
    <p:sldId id="463" r:id="rId24"/>
    <p:sldId id="259" r:id="rId25"/>
    <p:sldId id="459" r:id="rId26"/>
    <p:sldId id="460" r:id="rId27"/>
    <p:sldId id="461" r:id="rId28"/>
    <p:sldId id="462" r:id="rId29"/>
    <p:sldId id="451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F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31" autoAdjust="0"/>
  </p:normalViewPr>
  <p:slideViewPr>
    <p:cSldViewPr snapToGrid="0">
      <p:cViewPr varScale="1">
        <p:scale>
          <a:sx n="101" d="100"/>
          <a:sy n="101" d="100"/>
        </p:scale>
        <p:origin x="120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7/19/2022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EFCA637-2345-D86E-1952-065755AF51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C1F3BD-3631-4619-BB73-D59E84AB8EEB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8EAA1EA6-BCDB-0F0A-A7EC-DC544F53CC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AC3BFFA-0F26-F5F0-522D-FE3F56A48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E819CA5-88FF-F1AB-60D4-1871682482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4C4E8A-5E26-45D0-8591-2FCD24662130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AD5192AF-BC0B-2E06-7EC8-F89AC5D59B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4671809-AA9C-2275-0609-2A93D0BDA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/>
          <a:lstStyle/>
          <a:p>
            <a:r>
              <a:rPr lang="en-US" altLang="en-US"/>
              <a:t>Trick is to get cell size and time step to be in-sync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905000" y="0"/>
            <a:ext cx="10287000" cy="685800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1" y="3114635"/>
            <a:ext cx="5728733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The modeling process and conceptual modeling 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2AB7-8DCA-43DC-90D2-8B7AF801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Misconceptions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105D0-5952-4771-BE58-9B31B3D3A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6988" cy="4351338"/>
          </a:xfrm>
        </p:spPr>
        <p:txBody>
          <a:bodyPr>
            <a:normAutofit/>
          </a:bodyPr>
          <a:lstStyle/>
          <a:p>
            <a:r>
              <a:rPr lang="en-US" sz="2800" dirty="0"/>
              <a:t>A model cannot be built with incomplete understanding.</a:t>
            </a:r>
          </a:p>
          <a:p>
            <a:pPr lvl="1"/>
            <a:r>
              <a:rPr lang="en-US" sz="2400" b="1" u="sng" dirty="0">
                <a:solidFill>
                  <a:srgbClr val="FF0000"/>
                </a:solidFill>
              </a:rPr>
              <a:t>FALSE</a:t>
            </a:r>
            <a:r>
              <a:rPr lang="en-US" sz="2400" dirty="0"/>
              <a:t>: Incomplete information is the norm in environmental management!</a:t>
            </a:r>
          </a:p>
          <a:p>
            <a:r>
              <a:rPr lang="en-US" sz="2800" dirty="0"/>
              <a:t>A model must be as detailed and realistic as possible.</a:t>
            </a:r>
          </a:p>
          <a:p>
            <a:pPr lvl="1"/>
            <a:r>
              <a:rPr lang="en-US" sz="2400" b="1" u="sng" dirty="0">
                <a:solidFill>
                  <a:srgbClr val="FF0000"/>
                </a:solidFill>
              </a:rPr>
              <a:t>FALSE</a:t>
            </a:r>
            <a:r>
              <a:rPr lang="en-US" sz="2400" dirty="0"/>
              <a:t>: “Lean” models are often the most elegant. Remember Einstein’s aphorism…As simple as possible, but no simpler!</a:t>
            </a:r>
          </a:p>
          <a:p>
            <a:endParaRPr lang="en-US" sz="2800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A959721B-5D0E-4172-B328-CBF6A0D9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20000"/>
          </a:blip>
          <a:srcRect/>
          <a:stretch>
            <a:fillRect/>
          </a:stretch>
        </p:blipFill>
        <p:spPr bwMode="auto">
          <a:xfrm>
            <a:off x="7075503" y="365125"/>
            <a:ext cx="4278297" cy="3102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4D4A17-47A1-462D-B24F-54B8F64211E6}"/>
              </a:ext>
            </a:extLst>
          </p:cNvPr>
          <p:cNvSpPr txBox="1"/>
          <p:nvPr/>
        </p:nvSpPr>
        <p:spPr>
          <a:xfrm>
            <a:off x="9028590" y="6492875"/>
            <a:ext cx="232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Figures: Sarah Miller’s niece, USGS</a:t>
            </a:r>
          </a:p>
        </p:txBody>
      </p:sp>
      <p:pic>
        <p:nvPicPr>
          <p:cNvPr id="7" name="Picture 2" descr="http://upload.wikimedia.org/wikipedia/commons/1/19/Watercyclesummary.jpg">
            <a:extLst>
              <a:ext uri="{FF2B5EF4-FFF2-40B4-BE49-F238E27FC236}">
                <a16:creationId xmlns:a16="http://schemas.microsoft.com/office/drawing/2014/main" id="{CFF932D6-CB48-4EF9-BD38-8939ED0B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5503" y="3509476"/>
            <a:ext cx="4278297" cy="2983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539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dirty="0"/>
              <a:t>Conceptual Model Development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Placeholder 10" descr="A picture containing grass, nature, highland&#10;&#10;Description automatically generated">
            <a:extLst>
              <a:ext uri="{FF2B5EF4-FFF2-40B4-BE49-F238E27FC236}">
                <a16:creationId xmlns:a16="http://schemas.microsoft.com/office/drawing/2014/main" id="{9D223FED-8D29-4CB8-BB32-A301E0DB70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099" r="12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600200"/>
            <a:ext cx="9144000" cy="3886200"/>
          </a:xfrm>
        </p:spPr>
        <p:txBody>
          <a:bodyPr/>
          <a:lstStyle/>
          <a:p>
            <a:r>
              <a:rPr lang="en-US" sz="3200" dirty="0"/>
              <a:t>State the model objectives. </a:t>
            </a:r>
          </a:p>
          <a:p>
            <a:r>
              <a:rPr lang="en-US" sz="3200" dirty="0"/>
              <a:t>Bound the system of interest. </a:t>
            </a:r>
          </a:p>
          <a:p>
            <a:r>
              <a:rPr lang="en-US" sz="3200" dirty="0"/>
              <a:t>Identify critical model components within the system. </a:t>
            </a:r>
          </a:p>
          <a:p>
            <a:r>
              <a:rPr lang="en-US" sz="3200" dirty="0"/>
              <a:t>Articulate the relationships among the components. </a:t>
            </a:r>
          </a:p>
          <a:p>
            <a:r>
              <a:rPr lang="en-US" sz="3200" dirty="0"/>
              <a:t>Represent the conceptual model. </a:t>
            </a:r>
          </a:p>
          <a:p>
            <a:r>
              <a:rPr lang="en-US" sz="3200" dirty="0"/>
              <a:t>Describe the expected pattern of model behavior. </a:t>
            </a:r>
          </a:p>
          <a:p>
            <a:r>
              <a:rPr lang="en-US" sz="3200" dirty="0"/>
              <a:t>Test, review, and revise as needed. 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18AAC-BF66-44F5-8591-45E0FAE9D04D}"/>
              </a:ext>
            </a:extLst>
          </p:cNvPr>
          <p:cNvSpPr txBox="1"/>
          <p:nvPr/>
        </p:nvSpPr>
        <p:spPr>
          <a:xfrm>
            <a:off x="3981450" y="5699380"/>
            <a:ext cx="3230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Document each step!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useful conceptual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71" y="1632217"/>
            <a:ext cx="7467600" cy="3886200"/>
          </a:xfrm>
        </p:spPr>
        <p:txBody>
          <a:bodyPr/>
          <a:lstStyle/>
          <a:p>
            <a:r>
              <a:rPr lang="en-US" sz="3200" dirty="0"/>
              <a:t>Relevant to the problem</a:t>
            </a:r>
          </a:p>
          <a:p>
            <a:r>
              <a:rPr lang="en-US" sz="3200" dirty="0"/>
              <a:t>Directed at the appropriate spatial and temporal scales</a:t>
            </a:r>
          </a:p>
          <a:p>
            <a:r>
              <a:rPr lang="en-US" sz="3200" dirty="0"/>
              <a:t>Strike a balance between over-simplification and over-sophistication</a:t>
            </a:r>
          </a:p>
          <a:p>
            <a:r>
              <a:rPr lang="en-US" sz="3200" dirty="0"/>
              <a:t>Underpinned by scientific knowledge </a:t>
            </a:r>
          </a:p>
        </p:txBody>
      </p:sp>
      <p:pic>
        <p:nvPicPr>
          <p:cNvPr id="5" name="Picture 4" descr="A field of grass with the sun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72331E7-2A51-402B-90FE-030A5784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621" y="3246160"/>
            <a:ext cx="4576300" cy="3432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conceptual ecological models should include: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Those </a:t>
            </a:r>
            <a:r>
              <a:rPr lang="en-US" sz="3200" u="sng" dirty="0"/>
              <a:t>physical</a:t>
            </a:r>
            <a:r>
              <a:rPr lang="en-US" sz="3200" dirty="0"/>
              <a:t>, </a:t>
            </a:r>
            <a:r>
              <a:rPr lang="en-US" sz="3200" u="sng" dirty="0"/>
              <a:t>chemical</a:t>
            </a:r>
            <a:r>
              <a:rPr lang="en-US" sz="3200" dirty="0"/>
              <a:t> and </a:t>
            </a:r>
            <a:r>
              <a:rPr lang="en-US" sz="3200" u="sng" dirty="0"/>
              <a:t>biological</a:t>
            </a:r>
            <a:r>
              <a:rPr lang="en-US" sz="3200" dirty="0"/>
              <a:t> attributes of the system that drive dynamics. </a:t>
            </a:r>
          </a:p>
          <a:p>
            <a:r>
              <a:rPr lang="en-US" sz="3200" dirty="0"/>
              <a:t>The </a:t>
            </a:r>
            <a:r>
              <a:rPr lang="en-US" sz="3200" u="sng" dirty="0"/>
              <a:t>mechanisms</a:t>
            </a:r>
            <a:r>
              <a:rPr lang="en-US" sz="3200" dirty="0"/>
              <a:t> by which </a:t>
            </a:r>
            <a:r>
              <a:rPr lang="en-US" sz="3200" u="sng" dirty="0"/>
              <a:t>ecosystem drivers</a:t>
            </a:r>
            <a:r>
              <a:rPr lang="en-US" sz="3200" dirty="0"/>
              <a:t>, both internal (e.g., flow rates) and external (e.g., climate), cause change</a:t>
            </a:r>
          </a:p>
          <a:p>
            <a:r>
              <a:rPr lang="en-US" sz="3200" dirty="0"/>
              <a:t>Critical thresholds of processes and environmental conditions</a:t>
            </a:r>
          </a:p>
          <a:p>
            <a:r>
              <a:rPr lang="en-US" sz="3200" dirty="0"/>
              <a:t>Discussion of </a:t>
            </a:r>
            <a:r>
              <a:rPr lang="en-US" sz="3200" u="sng" dirty="0"/>
              <a:t>assumptions</a:t>
            </a:r>
            <a:r>
              <a:rPr lang="en-US" sz="3200" dirty="0"/>
              <a:t> and </a:t>
            </a:r>
            <a:r>
              <a:rPr lang="en-US" sz="3200" u="sng" dirty="0"/>
              <a:t>gaps</a:t>
            </a:r>
            <a:r>
              <a:rPr lang="en-US" sz="3200" dirty="0"/>
              <a:t> in the state of knowledge, especially those that limit the predictability of outcome </a:t>
            </a:r>
          </a:p>
          <a:p>
            <a:r>
              <a:rPr lang="en-US" sz="3200" dirty="0"/>
              <a:t>Identification of current characteristics of the system that may </a:t>
            </a:r>
            <a:r>
              <a:rPr lang="en-US" sz="3200" u="sng" dirty="0"/>
              <a:t>limit</a:t>
            </a:r>
            <a:r>
              <a:rPr lang="en-US" sz="3200" dirty="0"/>
              <a:t> the achievement of management outcomes.</a:t>
            </a:r>
          </a:p>
          <a:p>
            <a:r>
              <a:rPr lang="en-US" sz="3200" dirty="0"/>
              <a:t>Adequate </a:t>
            </a:r>
            <a:r>
              <a:rPr lang="en-US" sz="3200" u="sng" dirty="0"/>
              <a:t>references</a:t>
            </a:r>
            <a:r>
              <a:rPr lang="en-US" sz="3200" dirty="0"/>
              <a:t> to substantiate the model.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conceptual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1358153"/>
            <a:ext cx="9214024" cy="3886200"/>
          </a:xfrm>
        </p:spPr>
        <p:txBody>
          <a:bodyPr/>
          <a:lstStyle/>
          <a:p>
            <a:r>
              <a:rPr lang="en-US" sz="3200" dirty="0"/>
              <a:t>Does it appropriately identify the assumptions, limitations, areas of disagreement, and gaps in the state of knowledge? </a:t>
            </a:r>
          </a:p>
          <a:p>
            <a:r>
              <a:rPr lang="en-US" sz="3200" dirty="0"/>
              <a:t>Will the model’s functionality shift through time (e.g., will processes change with land use or climate)? </a:t>
            </a:r>
          </a:p>
          <a:p>
            <a:r>
              <a:rPr lang="en-US" sz="3200" dirty="0"/>
              <a:t>Does it sufficiently account for long-term environmental variability and disturbance (e.g., drought, floods)?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46D-725D-4BB5-B085-C012E7E1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of conceptual modeling as storytelling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DC912-1ED5-41B4-B60A-1903EFA9A760}"/>
              </a:ext>
            </a:extLst>
          </p:cNvPr>
          <p:cNvSpPr txBox="1"/>
          <p:nvPr/>
        </p:nvSpPr>
        <p:spPr>
          <a:xfrm>
            <a:off x="8736802" y="6503801"/>
            <a:ext cx="332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Figures: New York Bight Ecological Model (McKay)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6CB6D-CC35-4E85-AFAD-494B112D7F2B}"/>
              </a:ext>
            </a:extLst>
          </p:cNvPr>
          <p:cNvSpPr txBox="1"/>
          <p:nvPr/>
        </p:nvSpPr>
        <p:spPr>
          <a:xfrm>
            <a:off x="904931" y="3670916"/>
            <a:ext cx="214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is the setting of your story?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37BB4-5D8D-4D3F-BE75-C7DDB2493528}"/>
              </a:ext>
            </a:extLst>
          </p:cNvPr>
          <p:cNvSpPr txBox="1"/>
          <p:nvPr/>
        </p:nvSpPr>
        <p:spPr>
          <a:xfrm>
            <a:off x="4836905" y="1633490"/>
            <a:ext cx="251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Who are the characters?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1E570-68F4-4EA1-8826-F9F1E6C1D164}"/>
              </a:ext>
            </a:extLst>
          </p:cNvPr>
          <p:cNvSpPr txBox="1"/>
          <p:nvPr/>
        </p:nvSpPr>
        <p:spPr>
          <a:xfrm>
            <a:off x="9111382" y="1633490"/>
            <a:ext cx="182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What is the plot?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FA735-E0C3-4629-9BF1-F50E7BCA65AA}"/>
              </a:ext>
            </a:extLst>
          </p:cNvPr>
          <p:cNvSpPr txBox="1"/>
          <p:nvPr/>
        </p:nvSpPr>
        <p:spPr>
          <a:xfrm>
            <a:off x="965878" y="1633490"/>
            <a:ext cx="202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audience are you reaching?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FE3F2E-9CD2-422E-B506-09712634C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9233" y="2834013"/>
            <a:ext cx="4433534" cy="3325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FB2627-C83C-4892-A8C8-589EA5AF4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5" y="4317247"/>
            <a:ext cx="2956263" cy="24635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4D8289-7B0C-4B07-83A5-9B3BD4127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8" b="9875"/>
          <a:stretch/>
        </p:blipFill>
        <p:spPr>
          <a:xfrm>
            <a:off x="112451" y="2279821"/>
            <a:ext cx="3729237" cy="1391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228A15-A5EC-4D61-B58C-ED36FB7E9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440" y="3342816"/>
            <a:ext cx="4075512" cy="23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55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CA5D-B0E3-4841-A632-E10DB12E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21" y="252135"/>
            <a:ext cx="10987585" cy="1325563"/>
          </a:xfrm>
        </p:spPr>
        <p:txBody>
          <a:bodyPr>
            <a:normAutofit/>
          </a:bodyPr>
          <a:lstStyle/>
          <a:p>
            <a:r>
              <a:rPr lang="en-US" dirty="0"/>
              <a:t>The “art” of conceptual modeling is in iterating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EA412D-28C8-49F6-B1A6-8C988C2497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75" y="3647378"/>
            <a:ext cx="4112005" cy="3094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B0168-8C7C-4059-9C6F-442FD0E0AE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188" y="2438529"/>
            <a:ext cx="4297965" cy="2756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0DCBA1F-52DD-4901-A4F9-B79D48D2F5C4}"/>
              </a:ext>
            </a:extLst>
          </p:cNvPr>
          <p:cNvSpPr/>
          <p:nvPr/>
        </p:nvSpPr>
        <p:spPr>
          <a:xfrm rot="19412854">
            <a:off x="6664391" y="4367640"/>
            <a:ext cx="1020976" cy="510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A53A1B-41C0-4046-81A2-4529F22F30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/>
          <a:stretch/>
        </p:blipFill>
        <p:spPr>
          <a:xfrm>
            <a:off x="165846" y="1455542"/>
            <a:ext cx="2111253" cy="2095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C4BCCB5A-6C0C-4E82-A2A2-4FC6591C2F88}"/>
              </a:ext>
            </a:extLst>
          </p:cNvPr>
          <p:cNvSpPr/>
          <p:nvPr/>
        </p:nvSpPr>
        <p:spPr>
          <a:xfrm flipV="1">
            <a:off x="987504" y="3753934"/>
            <a:ext cx="1182490" cy="17375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90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11FE-B9AE-90DF-E91E-09ABD0E3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Conceptualizing agent-based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C76F0-40A4-49FD-70D4-22DB5C8AD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39" y="1456071"/>
            <a:ext cx="4974390" cy="4229100"/>
          </a:xfrm>
        </p:spPr>
        <p:txBody>
          <a:bodyPr/>
          <a:lstStyle/>
          <a:p>
            <a:r>
              <a:rPr lang="en-US" sz="2400" dirty="0"/>
              <a:t>ABMs are difficult to conceptualize due to complexity.</a:t>
            </a:r>
          </a:p>
          <a:p>
            <a:pPr lvl="1"/>
            <a:r>
              <a:rPr lang="en-US" sz="2000" dirty="0" err="1"/>
              <a:t>Agentsets</a:t>
            </a:r>
            <a:r>
              <a:rPr lang="en-US" sz="2000" dirty="0"/>
              <a:t> can have extensive “owned” characteristics</a:t>
            </a:r>
          </a:p>
          <a:p>
            <a:pPr lvl="1"/>
            <a:r>
              <a:rPr lang="en-US" sz="2000" dirty="0"/>
              <a:t>Multiple temporal and spatial scales are nested</a:t>
            </a:r>
          </a:p>
          <a:p>
            <a:pPr lvl="1"/>
            <a:r>
              <a:rPr lang="en-US" sz="2000" dirty="0"/>
              <a:t>Essentially a computer program</a:t>
            </a:r>
          </a:p>
          <a:p>
            <a:pPr lvl="1"/>
            <a:endParaRPr lang="en-US" sz="2000" dirty="0"/>
          </a:p>
          <a:p>
            <a:r>
              <a:rPr lang="en-US" sz="2400" dirty="0"/>
              <a:t>Multiple approaches for </a:t>
            </a:r>
            <a:r>
              <a:rPr lang="en-US" sz="2400"/>
              <a:t>conceptualizing ABMs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2C912-6FA2-577C-FBA4-41267D877C6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56DC2-2DA4-67C1-256A-092738C92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17" y="3580498"/>
            <a:ext cx="4718530" cy="3034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C67F0-61E7-DF5A-DAC2-BD5B7ADD5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43" y="125026"/>
            <a:ext cx="3157204" cy="3152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C991E-98EF-22C9-B7B6-3488C5BD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288" y="996332"/>
            <a:ext cx="4801719" cy="45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9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>
            <a:extLst>
              <a:ext uri="{FF2B5EF4-FFF2-40B4-BE49-F238E27FC236}">
                <a16:creationId xmlns:a16="http://schemas.microsoft.com/office/drawing/2014/main" id="{296A8F15-CD3B-AB58-47CD-F76CD3D872DB}"/>
              </a:ext>
            </a:extLst>
          </p:cNvPr>
          <p:cNvGrpSpPr>
            <a:grpSpLocks/>
          </p:cNvGrpSpPr>
          <p:nvPr/>
        </p:nvGrpSpPr>
        <p:grpSpPr bwMode="auto">
          <a:xfrm>
            <a:off x="3886201" y="4772026"/>
            <a:ext cx="1990725" cy="2165350"/>
            <a:chOff x="1488" y="3006"/>
            <a:chExt cx="1171" cy="1229"/>
          </a:xfrm>
        </p:grpSpPr>
        <p:sp>
          <p:nvSpPr>
            <p:cNvPr id="16387" name="Rectangle 3">
              <a:extLst>
                <a:ext uri="{FF2B5EF4-FFF2-40B4-BE49-F238E27FC236}">
                  <a16:creationId xmlns:a16="http://schemas.microsoft.com/office/drawing/2014/main" id="{0DC6457D-0CA5-0B3B-4DFA-AE5B96DF6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006"/>
              <a:ext cx="1078" cy="114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8" name="Text Box 4">
              <a:extLst>
                <a:ext uri="{FF2B5EF4-FFF2-40B4-BE49-F238E27FC236}">
                  <a16:creationId xmlns:a16="http://schemas.microsoft.com/office/drawing/2014/main" id="{5D16E091-7052-4A59-B708-65C44156F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014"/>
              <a:ext cx="1171" cy="1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</a:rPr>
                <a:t>Habitat Cells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Water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Hab. Quality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# of Ind.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Species present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2000" dirty="0" err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Etc</a:t>
              </a: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16389" name="Group 5">
            <a:extLst>
              <a:ext uri="{FF2B5EF4-FFF2-40B4-BE49-F238E27FC236}">
                <a16:creationId xmlns:a16="http://schemas.microsoft.com/office/drawing/2014/main" id="{AA7DE95F-B08A-A7F3-8469-086EB31F54C3}"/>
              </a:ext>
            </a:extLst>
          </p:cNvPr>
          <p:cNvGrpSpPr>
            <a:grpSpLocks/>
          </p:cNvGrpSpPr>
          <p:nvPr/>
        </p:nvGrpSpPr>
        <p:grpSpPr bwMode="auto">
          <a:xfrm>
            <a:off x="7408863" y="4557713"/>
            <a:ext cx="2127250" cy="2089150"/>
            <a:chOff x="3707" y="2871"/>
            <a:chExt cx="1340" cy="1316"/>
          </a:xfrm>
        </p:grpSpPr>
        <p:sp>
          <p:nvSpPr>
            <p:cNvPr id="16390" name="Oval 6">
              <a:extLst>
                <a:ext uri="{FF2B5EF4-FFF2-40B4-BE49-F238E27FC236}">
                  <a16:creationId xmlns:a16="http://schemas.microsoft.com/office/drawing/2014/main" id="{DD4947C9-A9F9-73E4-0D0A-C536716E3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2871"/>
              <a:ext cx="1340" cy="13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1" name="Text Box 7">
              <a:extLst>
                <a:ext uri="{FF2B5EF4-FFF2-40B4-BE49-F238E27FC236}">
                  <a16:creationId xmlns:a16="http://schemas.microsoft.com/office/drawing/2014/main" id="{92E719B3-D823-8708-B1EA-F6695084C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7" y="2920"/>
              <a:ext cx="921" cy="1221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2000" dirty="0">
                  <a:latin typeface="Times New Roman" panose="02020603050405020304" pitchFamily="18" charset="0"/>
                </a:rPr>
                <a:t>Individuals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Species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Life Stage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Location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Weight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2000" dirty="0" err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Etc</a:t>
              </a:r>
              <a:r>
                <a:rPr lang="en-US" altLang="en-US" sz="2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16392" name="Text Box 8">
            <a:extLst>
              <a:ext uri="{FF2B5EF4-FFF2-40B4-BE49-F238E27FC236}">
                <a16:creationId xmlns:a16="http://schemas.microsoft.com/office/drawing/2014/main" id="{E4156328-17E2-CF5D-0DB7-B58F22C5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6" y="1374775"/>
            <a:ext cx="22188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000">
                <a:latin typeface="Times New Roman" panose="02020603050405020304" pitchFamily="18" charset="0"/>
              </a:rPr>
              <a:t>Landscape/Animals</a:t>
            </a:r>
          </a:p>
        </p:txBody>
      </p:sp>
      <p:sp>
        <p:nvSpPr>
          <p:cNvPr id="16482" name="Line 98">
            <a:extLst>
              <a:ext uri="{FF2B5EF4-FFF2-40B4-BE49-F238E27FC236}">
                <a16:creationId xmlns:a16="http://schemas.microsoft.com/office/drawing/2014/main" id="{A27A593D-0DB2-5B6A-BCE7-BDDF3288C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6201" y="3467100"/>
            <a:ext cx="447675" cy="125730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3" name="Line 99">
            <a:extLst>
              <a:ext uri="{FF2B5EF4-FFF2-40B4-BE49-F238E27FC236}">
                <a16:creationId xmlns:a16="http://schemas.microsoft.com/office/drawing/2014/main" id="{314967AB-2F8A-354A-3C45-E5F3A94150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7751" y="3448051"/>
            <a:ext cx="733425" cy="1285875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4" name="Line 100">
            <a:extLst>
              <a:ext uri="{FF2B5EF4-FFF2-40B4-BE49-F238E27FC236}">
                <a16:creationId xmlns:a16="http://schemas.microsoft.com/office/drawing/2014/main" id="{69EF4033-DEF3-B006-7364-9FC85095994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26" y="3257551"/>
            <a:ext cx="3167063" cy="1254125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85" name="Line 101">
            <a:extLst>
              <a:ext uri="{FF2B5EF4-FFF2-40B4-BE49-F238E27FC236}">
                <a16:creationId xmlns:a16="http://schemas.microsoft.com/office/drawing/2014/main" id="{BDCD96DD-97F8-78D9-9B2E-094BD37EF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4451" y="3305176"/>
            <a:ext cx="2341563" cy="2727325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486" name="Group 102">
            <a:extLst>
              <a:ext uri="{FF2B5EF4-FFF2-40B4-BE49-F238E27FC236}">
                <a16:creationId xmlns:a16="http://schemas.microsoft.com/office/drawing/2014/main" id="{73987827-79E5-6419-51F6-0575F3F2C5A8}"/>
              </a:ext>
            </a:extLst>
          </p:cNvPr>
          <p:cNvGrpSpPr>
            <a:grpSpLocks/>
          </p:cNvGrpSpPr>
          <p:nvPr/>
        </p:nvGrpSpPr>
        <p:grpSpPr bwMode="auto">
          <a:xfrm>
            <a:off x="3694114" y="1739900"/>
            <a:ext cx="1812925" cy="1809750"/>
            <a:chOff x="1367" y="532"/>
            <a:chExt cx="1142" cy="1140"/>
          </a:xfrm>
        </p:grpSpPr>
        <p:sp>
          <p:nvSpPr>
            <p:cNvPr id="16487" name="Rectangle 103">
              <a:extLst>
                <a:ext uri="{FF2B5EF4-FFF2-40B4-BE49-F238E27FC236}">
                  <a16:creationId xmlns:a16="http://schemas.microsoft.com/office/drawing/2014/main" id="{F052810D-2824-202B-55EE-EE127C0D2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532"/>
              <a:ext cx="38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88" name="Rectangle 104">
              <a:extLst>
                <a:ext uri="{FF2B5EF4-FFF2-40B4-BE49-F238E27FC236}">
                  <a16:creationId xmlns:a16="http://schemas.microsoft.com/office/drawing/2014/main" id="{718480FE-69A6-1E23-84C6-38D493AE8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912"/>
              <a:ext cx="38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89" name="Rectangle 105">
              <a:extLst>
                <a:ext uri="{FF2B5EF4-FFF2-40B4-BE49-F238E27FC236}">
                  <a16:creationId xmlns:a16="http://schemas.microsoft.com/office/drawing/2014/main" id="{3DFD9955-60B9-09D5-F01B-E451F89F9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912"/>
              <a:ext cx="38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0" name="Rectangle 106">
              <a:extLst>
                <a:ext uri="{FF2B5EF4-FFF2-40B4-BE49-F238E27FC236}">
                  <a16:creationId xmlns:a16="http://schemas.microsoft.com/office/drawing/2014/main" id="{5595491F-A354-6F53-BE81-94A0E0569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532"/>
              <a:ext cx="38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1" name="Rectangle 107">
              <a:extLst>
                <a:ext uri="{FF2B5EF4-FFF2-40B4-BE49-F238E27FC236}">
                  <a16:creationId xmlns:a16="http://schemas.microsoft.com/office/drawing/2014/main" id="{B87B9D38-78A9-D303-4382-D562974EF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532"/>
              <a:ext cx="38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2" name="Rectangle 108">
              <a:extLst>
                <a:ext uri="{FF2B5EF4-FFF2-40B4-BE49-F238E27FC236}">
                  <a16:creationId xmlns:a16="http://schemas.microsoft.com/office/drawing/2014/main" id="{D29812E8-12B6-413B-0163-1D893AA8A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292"/>
              <a:ext cx="38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3" name="Rectangle 109">
              <a:extLst>
                <a:ext uri="{FF2B5EF4-FFF2-40B4-BE49-F238E27FC236}">
                  <a16:creationId xmlns:a16="http://schemas.microsoft.com/office/drawing/2014/main" id="{A111002D-09DE-EE3F-D67C-85FC71B9D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912"/>
              <a:ext cx="38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4" name="Rectangle 110">
              <a:extLst>
                <a:ext uri="{FF2B5EF4-FFF2-40B4-BE49-F238E27FC236}">
                  <a16:creationId xmlns:a16="http://schemas.microsoft.com/office/drawing/2014/main" id="{FE7F06B6-E303-2925-F98F-9FE568B45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292"/>
              <a:ext cx="38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95" name="Rectangle 111">
              <a:extLst>
                <a:ext uri="{FF2B5EF4-FFF2-40B4-BE49-F238E27FC236}">
                  <a16:creationId xmlns:a16="http://schemas.microsoft.com/office/drawing/2014/main" id="{D5EF4B2E-4528-2C00-84F0-40C1C60F2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" y="1292"/>
              <a:ext cx="380" cy="3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altLang="en-US">
                <a:solidFill>
                  <a:schemeClr val="folHlin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496" name="Oval 112">
            <a:extLst>
              <a:ext uri="{FF2B5EF4-FFF2-40B4-BE49-F238E27FC236}">
                <a16:creationId xmlns:a16="http://schemas.microsoft.com/office/drawing/2014/main" id="{E074CA7F-591D-C3C9-EF89-8945A4C7F83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464050" y="3024188"/>
            <a:ext cx="69850" cy="682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7" name="Oval 113">
            <a:extLst>
              <a:ext uri="{FF2B5EF4-FFF2-40B4-BE49-F238E27FC236}">
                <a16:creationId xmlns:a16="http://schemas.microsoft.com/office/drawing/2014/main" id="{9FB1ADF5-2243-40A1-BD43-42D38A8DC8EE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543426" y="3133726"/>
            <a:ext cx="155575" cy="149225"/>
          </a:xfrm>
          <a:prstGeom prst="ellipse">
            <a:avLst/>
          </a:prstGeom>
          <a:solidFill>
            <a:srgbClr val="00CCFF"/>
          </a:solidFill>
          <a:ln w="9525">
            <a:solidFill>
              <a:srgbClr val="00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8" name="Oval 114">
            <a:extLst>
              <a:ext uri="{FF2B5EF4-FFF2-40B4-BE49-F238E27FC236}">
                <a16:creationId xmlns:a16="http://schemas.microsoft.com/office/drawing/2014/main" id="{D689A5C2-2478-9D86-5196-482D00AA6F25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305425" y="2695576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99" name="Oval 115">
            <a:extLst>
              <a:ext uri="{FF2B5EF4-FFF2-40B4-BE49-F238E27FC236}">
                <a16:creationId xmlns:a16="http://schemas.microsoft.com/office/drawing/2014/main" id="{90DD7279-2680-9083-4F01-14D9B65FFBD7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048251" y="1943101"/>
            <a:ext cx="155575" cy="149225"/>
          </a:xfrm>
          <a:prstGeom prst="ellipse">
            <a:avLst/>
          </a:prstGeom>
          <a:solidFill>
            <a:srgbClr val="00CCFF"/>
          </a:solidFill>
          <a:ln w="9525">
            <a:solidFill>
              <a:srgbClr val="00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0" name="Line 116">
            <a:extLst>
              <a:ext uri="{FF2B5EF4-FFF2-40B4-BE49-F238E27FC236}">
                <a16:creationId xmlns:a16="http://schemas.microsoft.com/office/drawing/2014/main" id="{EC5BEEB8-8A2B-5204-408F-B50BAEE8DC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75239" y="2182813"/>
            <a:ext cx="219075" cy="457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01" name="Oval 117">
            <a:extLst>
              <a:ext uri="{FF2B5EF4-FFF2-40B4-BE49-F238E27FC236}">
                <a16:creationId xmlns:a16="http://schemas.microsoft.com/office/drawing/2014/main" id="{8335B5A6-D41E-E624-D46A-C7621D5B452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818205" y="2124845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2" name="Line 118">
            <a:extLst>
              <a:ext uri="{FF2B5EF4-FFF2-40B4-BE49-F238E27FC236}">
                <a16:creationId xmlns:a16="http://schemas.microsoft.com/office/drawing/2014/main" id="{ECEDF743-3250-7989-7CA8-C3B2AFF4E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8693" y="2173310"/>
            <a:ext cx="585521" cy="428603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03" name="Oval 119">
            <a:extLst>
              <a:ext uri="{FF2B5EF4-FFF2-40B4-BE49-F238E27FC236}">
                <a16:creationId xmlns:a16="http://schemas.microsoft.com/office/drawing/2014/main" id="{05A1B651-63C7-9649-033F-4BD152705CC5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095875" y="3209926"/>
            <a:ext cx="69850" cy="682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05" name="Rectangle 121">
            <a:extLst>
              <a:ext uri="{FF2B5EF4-FFF2-40B4-BE49-F238E27FC236}">
                <a16:creationId xmlns:a16="http://schemas.microsoft.com/office/drawing/2014/main" id="{8E1F4604-8032-7529-10EF-E5C74D2422B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990725" y="0"/>
            <a:ext cx="8229600" cy="1143000"/>
          </a:xfrm>
        </p:spPr>
        <p:txBody>
          <a:bodyPr/>
          <a:lstStyle/>
          <a:p>
            <a:r>
              <a:rPr lang="en-US" altLang="en-US"/>
              <a:t>Individual-based model</a:t>
            </a:r>
            <a:br>
              <a:rPr lang="en-US" altLang="en-US" sz="4000"/>
            </a:br>
            <a:r>
              <a:rPr lang="en-US" altLang="en-US" sz="3000" i="1"/>
              <a:t>Conceptual overview</a:t>
            </a:r>
          </a:p>
        </p:txBody>
      </p:sp>
      <p:sp>
        <p:nvSpPr>
          <p:cNvPr id="16506" name="Text Box 122">
            <a:extLst>
              <a:ext uri="{FF2B5EF4-FFF2-40B4-BE49-F238E27FC236}">
                <a16:creationId xmlns:a16="http://schemas.microsoft.com/office/drawing/2014/main" id="{2AC74421-2470-9406-DDF2-C8540B501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075" y="1851026"/>
            <a:ext cx="8643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System</a:t>
            </a:r>
          </a:p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Level</a:t>
            </a:r>
          </a:p>
        </p:txBody>
      </p:sp>
      <p:sp>
        <p:nvSpPr>
          <p:cNvPr id="16507" name="Text Box 123">
            <a:extLst>
              <a:ext uri="{FF2B5EF4-FFF2-40B4-BE49-F238E27FC236}">
                <a16:creationId xmlns:a16="http://schemas.microsoft.com/office/drawing/2014/main" id="{9A5FB63F-FAF8-F8C7-2D63-A1264BBEB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1303" y="4889501"/>
            <a:ext cx="1133644" cy="646331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Individual</a:t>
            </a:r>
          </a:p>
          <a:p>
            <a:pPr algn="ctr" eaLnBrk="1" hangingPunct="1"/>
            <a:r>
              <a:rPr lang="en-US" altLang="en-US">
                <a:latin typeface="Times New Roman" panose="02020603050405020304" pitchFamily="18" charset="0"/>
              </a:rPr>
              <a:t>Level</a:t>
            </a:r>
          </a:p>
        </p:txBody>
      </p:sp>
      <p:grpSp>
        <p:nvGrpSpPr>
          <p:cNvPr id="16508" name="Group 124">
            <a:extLst>
              <a:ext uri="{FF2B5EF4-FFF2-40B4-BE49-F238E27FC236}">
                <a16:creationId xmlns:a16="http://schemas.microsoft.com/office/drawing/2014/main" id="{61188DC8-68DA-E16E-F805-BA9A0B929D21}"/>
              </a:ext>
            </a:extLst>
          </p:cNvPr>
          <p:cNvGrpSpPr>
            <a:grpSpLocks/>
          </p:cNvGrpSpPr>
          <p:nvPr/>
        </p:nvGrpSpPr>
        <p:grpSpPr bwMode="auto">
          <a:xfrm>
            <a:off x="2159000" y="4210051"/>
            <a:ext cx="7969250" cy="9525"/>
            <a:chOff x="400" y="2562"/>
            <a:chExt cx="5020" cy="6"/>
          </a:xfrm>
        </p:grpSpPr>
        <p:sp>
          <p:nvSpPr>
            <p:cNvPr id="16509" name="Line 125">
              <a:extLst>
                <a:ext uri="{FF2B5EF4-FFF2-40B4-BE49-F238E27FC236}">
                  <a16:creationId xmlns:a16="http://schemas.microsoft.com/office/drawing/2014/main" id="{A6493AF0-13E4-B6B2-8687-43E65913B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" y="2562"/>
              <a:ext cx="3984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10" name="Line 126">
              <a:extLst>
                <a:ext uri="{FF2B5EF4-FFF2-40B4-BE49-F238E27FC236}">
                  <a16:creationId xmlns:a16="http://schemas.microsoft.com/office/drawing/2014/main" id="{6C55B2BA-3EC8-03D5-7D65-B39D8B8003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2" y="2568"/>
              <a:ext cx="948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511" name="AutoShape 127">
            <a:extLst>
              <a:ext uri="{FF2B5EF4-FFF2-40B4-BE49-F238E27FC236}">
                <a16:creationId xmlns:a16="http://schemas.microsoft.com/office/drawing/2014/main" id="{F7A0BCF9-D33C-CFB0-40DC-3ED61FCC9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6" y="5314951"/>
            <a:ext cx="1319213" cy="485775"/>
          </a:xfrm>
          <a:prstGeom prst="leftRightArrow">
            <a:avLst>
              <a:gd name="adj1" fmla="val 50000"/>
              <a:gd name="adj2" fmla="val 54314"/>
            </a:avLst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12" name="AutoShape 128">
            <a:extLst>
              <a:ext uri="{FF2B5EF4-FFF2-40B4-BE49-F238E27FC236}">
                <a16:creationId xmlns:a16="http://schemas.microsoft.com/office/drawing/2014/main" id="{9794FE57-19FD-1438-B0A5-E4F779BB0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163" y="2286001"/>
            <a:ext cx="863600" cy="485775"/>
          </a:xfrm>
          <a:prstGeom prst="leftRightArrow">
            <a:avLst>
              <a:gd name="adj1" fmla="val 50000"/>
              <a:gd name="adj2" fmla="val 35556"/>
            </a:avLst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513" name="Group 129">
            <a:extLst>
              <a:ext uri="{FF2B5EF4-FFF2-40B4-BE49-F238E27FC236}">
                <a16:creationId xmlns:a16="http://schemas.microsoft.com/office/drawing/2014/main" id="{103F7D85-D155-7AEF-6C5E-D51732206E55}"/>
              </a:ext>
            </a:extLst>
          </p:cNvPr>
          <p:cNvGrpSpPr>
            <a:grpSpLocks/>
          </p:cNvGrpSpPr>
          <p:nvPr/>
        </p:nvGrpSpPr>
        <p:grpSpPr bwMode="auto">
          <a:xfrm>
            <a:off x="2008189" y="1963738"/>
            <a:ext cx="1204914" cy="754062"/>
            <a:chOff x="270" y="1708"/>
            <a:chExt cx="759" cy="475"/>
          </a:xfrm>
        </p:grpSpPr>
        <p:sp>
          <p:nvSpPr>
            <p:cNvPr id="16514" name="Oval 130">
              <a:extLst>
                <a:ext uri="{FF2B5EF4-FFF2-40B4-BE49-F238E27FC236}">
                  <a16:creationId xmlns:a16="http://schemas.microsoft.com/office/drawing/2014/main" id="{F8B0C7DD-A0BF-271A-1A81-AFE2671DD8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270" y="1986"/>
              <a:ext cx="98" cy="94"/>
            </a:xfrm>
            <a:prstGeom prst="ellipse">
              <a:avLst/>
            </a:prstGeom>
            <a:solidFill>
              <a:srgbClr val="00CCFF"/>
            </a:solidFill>
            <a:ln w="9525">
              <a:solidFill>
                <a:srgbClr val="00CC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5" name="Oval 131">
              <a:extLst>
                <a:ext uri="{FF2B5EF4-FFF2-40B4-BE49-F238E27FC236}">
                  <a16:creationId xmlns:a16="http://schemas.microsoft.com/office/drawing/2014/main" id="{1CF6978F-A188-328C-FCCB-E1F41D0E35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flipH="1">
              <a:off x="303" y="1821"/>
              <a:ext cx="44" cy="4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6" name="Text Box 132">
              <a:extLst>
                <a:ext uri="{FF2B5EF4-FFF2-40B4-BE49-F238E27FC236}">
                  <a16:creationId xmlns:a16="http://schemas.microsoft.com/office/drawing/2014/main" id="{8075FA2A-073E-A369-30CB-ABCDC80705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" y="1708"/>
              <a:ext cx="60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 dirty="0">
                  <a:latin typeface="Times New Roman" panose="02020603050405020304" pitchFamily="18" charset="0"/>
                </a:rPr>
                <a:t>Species</a:t>
              </a:r>
            </a:p>
          </p:txBody>
        </p:sp>
        <p:sp>
          <p:nvSpPr>
            <p:cNvPr id="16517" name="Text Box 133">
              <a:extLst>
                <a:ext uri="{FF2B5EF4-FFF2-40B4-BE49-F238E27FC236}">
                  <a16:creationId xmlns:a16="http://schemas.microsoft.com/office/drawing/2014/main" id="{D12F89D4-A423-4893-87FF-C42AA228C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" y="1931"/>
              <a:ext cx="49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Water</a:t>
              </a:r>
            </a:p>
          </p:txBody>
        </p:sp>
      </p:grpSp>
      <p:grpSp>
        <p:nvGrpSpPr>
          <p:cNvPr id="16617" name="Group 233">
            <a:extLst>
              <a:ext uri="{FF2B5EF4-FFF2-40B4-BE49-F238E27FC236}">
                <a16:creationId xmlns:a16="http://schemas.microsoft.com/office/drawing/2014/main" id="{C4619082-D415-94FA-6BA6-92797D0F9268}"/>
              </a:ext>
            </a:extLst>
          </p:cNvPr>
          <p:cNvGrpSpPr>
            <a:grpSpLocks/>
          </p:cNvGrpSpPr>
          <p:nvPr/>
        </p:nvGrpSpPr>
        <p:grpSpPr bwMode="auto">
          <a:xfrm>
            <a:off x="6581776" y="1295401"/>
            <a:ext cx="3857625" cy="2409825"/>
            <a:chOff x="3186" y="816"/>
            <a:chExt cx="2430" cy="1518"/>
          </a:xfrm>
        </p:grpSpPr>
        <p:sp>
          <p:nvSpPr>
            <p:cNvPr id="16394" name="Text Box 10">
              <a:extLst>
                <a:ext uri="{FF2B5EF4-FFF2-40B4-BE49-F238E27FC236}">
                  <a16:creationId xmlns:a16="http://schemas.microsoft.com/office/drawing/2014/main" id="{4318F597-D4BC-5B4E-5D6B-83501F0B73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816"/>
              <a:ext cx="151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</a:rPr>
                <a:t>Population Dynamics</a:t>
              </a:r>
            </a:p>
          </p:txBody>
        </p:sp>
        <p:sp>
          <p:nvSpPr>
            <p:cNvPr id="16396" name="Rectangle 12">
              <a:extLst>
                <a:ext uri="{FF2B5EF4-FFF2-40B4-BE49-F238E27FC236}">
                  <a16:creationId xmlns:a16="http://schemas.microsoft.com/office/drawing/2014/main" id="{827E836D-22D5-FB13-5D58-282FF67C6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6" y="1044"/>
              <a:ext cx="2430" cy="1290"/>
            </a:xfrm>
            <a:prstGeom prst="rect">
              <a:avLst/>
            </a:prstGeom>
            <a:solidFill>
              <a:schemeClr val="tx1">
                <a:alpha val="89999"/>
              </a:scheme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397" name="Group 13">
              <a:extLst>
                <a:ext uri="{FF2B5EF4-FFF2-40B4-BE49-F238E27FC236}">
                  <a16:creationId xmlns:a16="http://schemas.microsoft.com/office/drawing/2014/main" id="{73C748C6-3C86-4CCC-98F0-FCA2632823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6" y="1505"/>
              <a:ext cx="73" cy="137"/>
              <a:chOff x="768" y="2786"/>
              <a:chExt cx="81" cy="140"/>
            </a:xfrm>
          </p:grpSpPr>
          <p:sp>
            <p:nvSpPr>
              <p:cNvPr id="16398" name="AutoShape 14">
                <a:extLst>
                  <a:ext uri="{FF2B5EF4-FFF2-40B4-BE49-F238E27FC236}">
                    <a16:creationId xmlns:a16="http://schemas.microsoft.com/office/drawing/2014/main" id="{A988F9FE-098D-393E-8AD9-6D921DA0F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9" name="AutoShape 15">
                <a:extLst>
                  <a:ext uri="{FF2B5EF4-FFF2-40B4-BE49-F238E27FC236}">
                    <a16:creationId xmlns:a16="http://schemas.microsoft.com/office/drawing/2014/main" id="{F6552347-D82E-C60A-9B16-2C31BE360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00" name="Rectangle 16">
              <a:extLst>
                <a:ext uri="{FF2B5EF4-FFF2-40B4-BE49-F238E27FC236}">
                  <a16:creationId xmlns:a16="http://schemas.microsoft.com/office/drawing/2014/main" id="{3F2F4409-CC80-95D8-8228-15DAB2DB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" y="1465"/>
              <a:ext cx="322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en-US" altLang="en-US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401" name="Rectangle 17">
              <a:extLst>
                <a:ext uri="{FF2B5EF4-FFF2-40B4-BE49-F238E27FC236}">
                  <a16:creationId xmlns:a16="http://schemas.microsoft.com/office/drawing/2014/main" id="{7F873BAD-C8D1-1F6C-5148-60A437FC5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1470"/>
              <a:ext cx="323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Line 18">
              <a:extLst>
                <a:ext uri="{FF2B5EF4-FFF2-40B4-BE49-F238E27FC236}">
                  <a16:creationId xmlns:a16="http://schemas.microsoft.com/office/drawing/2014/main" id="{D95602C5-F202-4FB7-2677-125ED1273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" y="1573"/>
              <a:ext cx="342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19">
              <a:extLst>
                <a:ext uri="{FF2B5EF4-FFF2-40B4-BE49-F238E27FC236}">
                  <a16:creationId xmlns:a16="http://schemas.microsoft.com/office/drawing/2014/main" id="{C21AA0B7-53F8-B38F-1FC1-CE31564BB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5" y="1573"/>
              <a:ext cx="339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04" name="Group 20">
              <a:extLst>
                <a:ext uri="{FF2B5EF4-FFF2-40B4-BE49-F238E27FC236}">
                  <a16:creationId xmlns:a16="http://schemas.microsoft.com/office/drawing/2014/main" id="{885A323C-6A6A-1641-2A8A-5576610D1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" y="1504"/>
              <a:ext cx="74" cy="136"/>
              <a:chOff x="768" y="2786"/>
              <a:chExt cx="81" cy="140"/>
            </a:xfrm>
          </p:grpSpPr>
          <p:sp>
            <p:nvSpPr>
              <p:cNvPr id="16405" name="AutoShape 21">
                <a:extLst>
                  <a:ext uri="{FF2B5EF4-FFF2-40B4-BE49-F238E27FC236}">
                    <a16:creationId xmlns:a16="http://schemas.microsoft.com/office/drawing/2014/main" id="{8D0BDB33-00D8-53F0-8F18-E1522090D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6" name="AutoShape 22">
                <a:extLst>
                  <a:ext uri="{FF2B5EF4-FFF2-40B4-BE49-F238E27FC236}">
                    <a16:creationId xmlns:a16="http://schemas.microsoft.com/office/drawing/2014/main" id="{8526D0F5-BBC5-AAB6-C16B-9AEE1F280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18" name="Text Box 34">
              <a:extLst>
                <a:ext uri="{FF2B5EF4-FFF2-40B4-BE49-F238E27FC236}">
                  <a16:creationId xmlns:a16="http://schemas.microsoft.com/office/drawing/2014/main" id="{7424A2E7-9745-0C79-DE21-4638F42DF4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901"/>
              <a:ext cx="61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Mortality</a:t>
              </a:r>
            </a:p>
          </p:txBody>
        </p:sp>
        <p:sp>
          <p:nvSpPr>
            <p:cNvPr id="16419" name="Text Box 35">
              <a:extLst>
                <a:ext uri="{FF2B5EF4-FFF2-40B4-BE49-F238E27FC236}">
                  <a16:creationId xmlns:a16="http://schemas.microsoft.com/office/drawing/2014/main" id="{F02115AB-B456-321A-346D-EE124BF5E4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7" y="1314"/>
              <a:ext cx="44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Natality</a:t>
              </a:r>
            </a:p>
          </p:txBody>
        </p:sp>
        <p:sp>
          <p:nvSpPr>
            <p:cNvPr id="16420" name="Rectangle 36">
              <a:extLst>
                <a:ext uri="{FF2B5EF4-FFF2-40B4-BE49-F238E27FC236}">
                  <a16:creationId xmlns:a16="http://schemas.microsoft.com/office/drawing/2014/main" id="{7ECBEF1D-75B1-2C12-F06A-E4899216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4" y="1483"/>
              <a:ext cx="322" cy="249"/>
            </a:xfrm>
            <a:prstGeom prst="rect">
              <a:avLst/>
            </a:prstGeom>
            <a:noFill/>
            <a:ln w="1587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Line 37">
              <a:extLst>
                <a:ext uri="{FF2B5EF4-FFF2-40B4-BE49-F238E27FC236}">
                  <a16:creationId xmlns:a16="http://schemas.microsoft.com/office/drawing/2014/main" id="{F5FC02E8-C9AD-75D8-D669-9CB795F9C9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2" y="1578"/>
              <a:ext cx="34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22" name="Group 38">
              <a:extLst>
                <a:ext uri="{FF2B5EF4-FFF2-40B4-BE49-F238E27FC236}">
                  <a16:creationId xmlns:a16="http://schemas.microsoft.com/office/drawing/2014/main" id="{AA3252AD-7745-DED4-FCA3-8ED8DBC18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5" y="1509"/>
              <a:ext cx="74" cy="137"/>
              <a:chOff x="768" y="2786"/>
              <a:chExt cx="81" cy="140"/>
            </a:xfrm>
          </p:grpSpPr>
          <p:sp>
            <p:nvSpPr>
              <p:cNvPr id="16423" name="AutoShape 39">
                <a:extLst>
                  <a:ext uri="{FF2B5EF4-FFF2-40B4-BE49-F238E27FC236}">
                    <a16:creationId xmlns:a16="http://schemas.microsoft.com/office/drawing/2014/main" id="{E8AAD38F-7541-5A6F-04C6-EFE3CAA5E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4" name="AutoShape 40">
                <a:extLst>
                  <a:ext uri="{FF2B5EF4-FFF2-40B4-BE49-F238E27FC236}">
                    <a16:creationId xmlns:a16="http://schemas.microsoft.com/office/drawing/2014/main" id="{20883568-AA84-4F8F-1B46-254F1DE53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25" name="Group 41">
              <a:extLst>
                <a:ext uri="{FF2B5EF4-FFF2-40B4-BE49-F238E27FC236}">
                  <a16:creationId xmlns:a16="http://schemas.microsoft.com/office/drawing/2014/main" id="{0A8C774E-D38A-0B85-B1CA-B82FD3563B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2" y="1736"/>
              <a:ext cx="127" cy="331"/>
              <a:chOff x="2534" y="2613"/>
              <a:chExt cx="140" cy="339"/>
            </a:xfrm>
          </p:grpSpPr>
          <p:sp>
            <p:nvSpPr>
              <p:cNvPr id="16426" name="Line 42">
                <a:extLst>
                  <a:ext uri="{FF2B5EF4-FFF2-40B4-BE49-F238E27FC236}">
                    <a16:creationId xmlns:a16="http://schemas.microsoft.com/office/drawing/2014/main" id="{0CCD09D6-2BFD-0000-1C3E-16995EC331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27" name="Group 43">
                <a:extLst>
                  <a:ext uri="{FF2B5EF4-FFF2-40B4-BE49-F238E27FC236}">
                    <a16:creationId xmlns:a16="http://schemas.microsoft.com/office/drawing/2014/main" id="{D242EBE6-BB0E-9C63-D837-E103E29639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428" name="AutoShape 44">
                  <a:extLst>
                    <a:ext uri="{FF2B5EF4-FFF2-40B4-BE49-F238E27FC236}">
                      <a16:creationId xmlns:a16="http://schemas.microsoft.com/office/drawing/2014/main" id="{C9A3D9F5-376D-B5E8-AFF4-D6FFC8E9D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29" name="AutoShape 45">
                  <a:extLst>
                    <a:ext uri="{FF2B5EF4-FFF2-40B4-BE49-F238E27FC236}">
                      <a16:creationId xmlns:a16="http://schemas.microsoft.com/office/drawing/2014/main" id="{E5183274-306B-6117-8F87-857CA71B40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431" name="Line 47">
              <a:extLst>
                <a:ext uri="{FF2B5EF4-FFF2-40B4-BE49-F238E27FC236}">
                  <a16:creationId xmlns:a16="http://schemas.microsoft.com/office/drawing/2014/main" id="{DD09EE2C-1C54-4969-C11E-25AFEF39B8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542" y="1213"/>
              <a:ext cx="0" cy="253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32" name="Group 48">
              <a:extLst>
                <a:ext uri="{FF2B5EF4-FFF2-40B4-BE49-F238E27FC236}">
                  <a16:creationId xmlns:a16="http://schemas.microsoft.com/office/drawing/2014/main" id="{4DFA4973-7306-FCE1-909E-E975A846E3F3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503" y="1287"/>
              <a:ext cx="79" cy="127"/>
              <a:chOff x="768" y="2786"/>
              <a:chExt cx="81" cy="140"/>
            </a:xfrm>
          </p:grpSpPr>
          <p:sp>
            <p:nvSpPr>
              <p:cNvPr id="16433" name="AutoShape 49">
                <a:extLst>
                  <a:ext uri="{FF2B5EF4-FFF2-40B4-BE49-F238E27FC236}">
                    <a16:creationId xmlns:a16="http://schemas.microsoft.com/office/drawing/2014/main" id="{A11D9438-BBBC-2784-B49A-D9B606CD8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4" name="AutoShape 50">
                <a:extLst>
                  <a:ext uri="{FF2B5EF4-FFF2-40B4-BE49-F238E27FC236}">
                    <a16:creationId xmlns:a16="http://schemas.microsoft.com/office/drawing/2014/main" id="{5CE3C011-17F6-EB82-8881-3F8E0620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35" name="Line 51">
              <a:extLst>
                <a:ext uri="{FF2B5EF4-FFF2-40B4-BE49-F238E27FC236}">
                  <a16:creationId xmlns:a16="http://schemas.microsoft.com/office/drawing/2014/main" id="{7FBBB16E-9500-041A-30E8-A8252FC5E64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5204" y="1231"/>
              <a:ext cx="0" cy="253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436" name="Group 52">
              <a:extLst>
                <a:ext uri="{FF2B5EF4-FFF2-40B4-BE49-F238E27FC236}">
                  <a16:creationId xmlns:a16="http://schemas.microsoft.com/office/drawing/2014/main" id="{B7E3525B-02D5-0312-A92B-6EE883D90A98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5163" y="1310"/>
              <a:ext cx="81" cy="128"/>
              <a:chOff x="768" y="2786"/>
              <a:chExt cx="81" cy="140"/>
            </a:xfrm>
          </p:grpSpPr>
          <p:sp>
            <p:nvSpPr>
              <p:cNvPr id="16437" name="AutoShape 53">
                <a:extLst>
                  <a:ext uri="{FF2B5EF4-FFF2-40B4-BE49-F238E27FC236}">
                    <a16:creationId xmlns:a16="http://schemas.microsoft.com/office/drawing/2014/main" id="{91F51AE0-6750-9488-4DA2-CBDD310AD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2857"/>
                <a:ext cx="81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8" name="AutoShape 54">
                <a:extLst>
                  <a:ext uri="{FF2B5EF4-FFF2-40B4-BE49-F238E27FC236}">
                    <a16:creationId xmlns:a16="http://schemas.microsoft.com/office/drawing/2014/main" id="{50ECB730-873B-F553-5A02-CA47F366B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68" y="2786"/>
                <a:ext cx="80" cy="69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39" name="Text Box 55">
              <a:extLst>
                <a:ext uri="{FF2B5EF4-FFF2-40B4-BE49-F238E27FC236}">
                  <a16:creationId xmlns:a16="http://schemas.microsoft.com/office/drawing/2014/main" id="{92E6A1F9-540A-5B88-2F24-909E12876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0" y="1054"/>
              <a:ext cx="57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200">
                  <a:solidFill>
                    <a:schemeClr val="bg2"/>
                  </a:solidFill>
                  <a:latin typeface="Times New Roman" panose="02020603050405020304" pitchFamily="18" charset="0"/>
                </a:rPr>
                <a:t>Dispersal</a:t>
              </a:r>
            </a:p>
          </p:txBody>
        </p:sp>
        <p:grpSp>
          <p:nvGrpSpPr>
            <p:cNvPr id="16440" name="Group 56">
              <a:extLst>
                <a:ext uri="{FF2B5EF4-FFF2-40B4-BE49-F238E27FC236}">
                  <a16:creationId xmlns:a16="http://schemas.microsoft.com/office/drawing/2014/main" id="{DC7899AF-FDF8-EB2F-6366-13765F62CD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9" y="2059"/>
              <a:ext cx="121" cy="115"/>
              <a:chOff x="4463" y="1666"/>
              <a:chExt cx="121" cy="115"/>
            </a:xfrm>
          </p:grpSpPr>
          <p:grpSp>
            <p:nvGrpSpPr>
              <p:cNvPr id="16441" name="Group 57">
                <a:extLst>
                  <a:ext uri="{FF2B5EF4-FFF2-40B4-BE49-F238E27FC236}">
                    <a16:creationId xmlns:a16="http://schemas.microsoft.com/office/drawing/2014/main" id="{D64A7E42-B17B-83CD-804B-34249BAA83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42" name="Oval 58">
                  <a:extLst>
                    <a:ext uri="{FF2B5EF4-FFF2-40B4-BE49-F238E27FC236}">
                      <a16:creationId xmlns:a16="http://schemas.microsoft.com/office/drawing/2014/main" id="{9EF5921A-8E78-E6CE-9CD5-DD07E0C8DE5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43" name="Oval 59">
                  <a:extLst>
                    <a:ext uri="{FF2B5EF4-FFF2-40B4-BE49-F238E27FC236}">
                      <a16:creationId xmlns:a16="http://schemas.microsoft.com/office/drawing/2014/main" id="{A1921AC9-5913-8A20-E8E4-91EF084D4E6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44" name="Oval 60">
                  <a:extLst>
                    <a:ext uri="{FF2B5EF4-FFF2-40B4-BE49-F238E27FC236}">
                      <a16:creationId xmlns:a16="http://schemas.microsoft.com/office/drawing/2014/main" id="{6540E429-553C-0C55-6A55-30630AC41FF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45" name="Oval 61">
                  <a:extLst>
                    <a:ext uri="{FF2B5EF4-FFF2-40B4-BE49-F238E27FC236}">
                      <a16:creationId xmlns:a16="http://schemas.microsoft.com/office/drawing/2014/main" id="{554E7CCA-7D84-6559-0898-5845DF7F750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446" name="Oval 62">
                <a:extLst>
                  <a:ext uri="{FF2B5EF4-FFF2-40B4-BE49-F238E27FC236}">
                    <a16:creationId xmlns:a16="http://schemas.microsoft.com/office/drawing/2014/main" id="{B9144689-5B57-82D8-CA56-46FCBBF116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47" name="Group 63">
              <a:extLst>
                <a:ext uri="{FF2B5EF4-FFF2-40B4-BE49-F238E27FC236}">
                  <a16:creationId xmlns:a16="http://schemas.microsoft.com/office/drawing/2014/main" id="{D37EB78D-59B1-3C97-FF6D-92BE0B7E1F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7" y="2058"/>
              <a:ext cx="121" cy="115"/>
              <a:chOff x="4463" y="1666"/>
              <a:chExt cx="121" cy="115"/>
            </a:xfrm>
          </p:grpSpPr>
          <p:grpSp>
            <p:nvGrpSpPr>
              <p:cNvPr id="16448" name="Group 64">
                <a:extLst>
                  <a:ext uri="{FF2B5EF4-FFF2-40B4-BE49-F238E27FC236}">
                    <a16:creationId xmlns:a16="http://schemas.microsoft.com/office/drawing/2014/main" id="{761C31F5-AEBA-7E84-EC4C-526978583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49" name="Oval 65">
                  <a:extLst>
                    <a:ext uri="{FF2B5EF4-FFF2-40B4-BE49-F238E27FC236}">
                      <a16:creationId xmlns:a16="http://schemas.microsoft.com/office/drawing/2014/main" id="{80F14D3A-D681-C00A-F482-538AB7C2271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50" name="Oval 66">
                  <a:extLst>
                    <a:ext uri="{FF2B5EF4-FFF2-40B4-BE49-F238E27FC236}">
                      <a16:creationId xmlns:a16="http://schemas.microsoft.com/office/drawing/2014/main" id="{1C0F116A-0E17-2006-D5FF-F484A828FCB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51" name="Oval 67">
                  <a:extLst>
                    <a:ext uri="{FF2B5EF4-FFF2-40B4-BE49-F238E27FC236}">
                      <a16:creationId xmlns:a16="http://schemas.microsoft.com/office/drawing/2014/main" id="{5DA5E63E-2EC5-6ED9-0041-0B1C997FAC5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52" name="Oval 68">
                  <a:extLst>
                    <a:ext uri="{FF2B5EF4-FFF2-40B4-BE49-F238E27FC236}">
                      <a16:creationId xmlns:a16="http://schemas.microsoft.com/office/drawing/2014/main" id="{F65F0F6C-1247-2E8C-B28F-9A13DC83537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453" name="Oval 69">
                <a:extLst>
                  <a:ext uri="{FF2B5EF4-FFF2-40B4-BE49-F238E27FC236}">
                    <a16:creationId xmlns:a16="http://schemas.microsoft.com/office/drawing/2014/main" id="{F0228D9A-03F4-84BB-6C5D-CB5930CDBF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54" name="Group 70">
              <a:extLst>
                <a:ext uri="{FF2B5EF4-FFF2-40B4-BE49-F238E27FC236}">
                  <a16:creationId xmlns:a16="http://schemas.microsoft.com/office/drawing/2014/main" id="{38AA612D-8A87-A750-E019-8322EE1EF8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6" y="2070"/>
              <a:ext cx="121" cy="115"/>
              <a:chOff x="4463" y="1666"/>
              <a:chExt cx="121" cy="115"/>
            </a:xfrm>
          </p:grpSpPr>
          <p:grpSp>
            <p:nvGrpSpPr>
              <p:cNvPr id="16455" name="Group 71">
                <a:extLst>
                  <a:ext uri="{FF2B5EF4-FFF2-40B4-BE49-F238E27FC236}">
                    <a16:creationId xmlns:a16="http://schemas.microsoft.com/office/drawing/2014/main" id="{BD9B2BCD-8825-03D3-9576-49313348EA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56" name="Oval 72">
                  <a:extLst>
                    <a:ext uri="{FF2B5EF4-FFF2-40B4-BE49-F238E27FC236}">
                      <a16:creationId xmlns:a16="http://schemas.microsoft.com/office/drawing/2014/main" id="{E8260445-AE4C-C684-F3FB-D37054D5FAD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57" name="Oval 73">
                  <a:extLst>
                    <a:ext uri="{FF2B5EF4-FFF2-40B4-BE49-F238E27FC236}">
                      <a16:creationId xmlns:a16="http://schemas.microsoft.com/office/drawing/2014/main" id="{0BAEA3CD-B6C1-CC63-621E-4677D0DE8F5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58" name="Oval 74">
                  <a:extLst>
                    <a:ext uri="{FF2B5EF4-FFF2-40B4-BE49-F238E27FC236}">
                      <a16:creationId xmlns:a16="http://schemas.microsoft.com/office/drawing/2014/main" id="{B71C567A-A145-3470-A9FF-23CA2D68AAB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59" name="Oval 75">
                  <a:extLst>
                    <a:ext uri="{FF2B5EF4-FFF2-40B4-BE49-F238E27FC236}">
                      <a16:creationId xmlns:a16="http://schemas.microsoft.com/office/drawing/2014/main" id="{F7D2A7F5-B88A-1448-0BF5-086413AFD26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460" name="Oval 76">
                <a:extLst>
                  <a:ext uri="{FF2B5EF4-FFF2-40B4-BE49-F238E27FC236}">
                    <a16:creationId xmlns:a16="http://schemas.microsoft.com/office/drawing/2014/main" id="{8F4F252D-FB41-482F-337E-2B8DD27FD2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61" name="Group 77">
              <a:extLst>
                <a:ext uri="{FF2B5EF4-FFF2-40B4-BE49-F238E27FC236}">
                  <a16:creationId xmlns:a16="http://schemas.microsoft.com/office/drawing/2014/main" id="{89F7A1DF-1401-F527-4034-E213D0CCA5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9" y="1510"/>
              <a:ext cx="121" cy="115"/>
              <a:chOff x="4463" y="1666"/>
              <a:chExt cx="121" cy="115"/>
            </a:xfrm>
          </p:grpSpPr>
          <p:grpSp>
            <p:nvGrpSpPr>
              <p:cNvPr id="16462" name="Group 78">
                <a:extLst>
                  <a:ext uri="{FF2B5EF4-FFF2-40B4-BE49-F238E27FC236}">
                    <a16:creationId xmlns:a16="http://schemas.microsoft.com/office/drawing/2014/main" id="{94851AE4-E8B8-4B23-4F04-017FC8CA8D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63" name="Oval 79">
                  <a:extLst>
                    <a:ext uri="{FF2B5EF4-FFF2-40B4-BE49-F238E27FC236}">
                      <a16:creationId xmlns:a16="http://schemas.microsoft.com/office/drawing/2014/main" id="{E1FFECD7-E618-87ED-8715-FC019C7946A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64" name="Oval 80">
                  <a:extLst>
                    <a:ext uri="{FF2B5EF4-FFF2-40B4-BE49-F238E27FC236}">
                      <a16:creationId xmlns:a16="http://schemas.microsoft.com/office/drawing/2014/main" id="{2557B2C4-B942-3864-3F92-F56004825C2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65" name="Oval 81">
                  <a:extLst>
                    <a:ext uri="{FF2B5EF4-FFF2-40B4-BE49-F238E27FC236}">
                      <a16:creationId xmlns:a16="http://schemas.microsoft.com/office/drawing/2014/main" id="{AFD3F1E6-66A1-7912-2E93-338FD0BB106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66" name="Oval 82">
                  <a:extLst>
                    <a:ext uri="{FF2B5EF4-FFF2-40B4-BE49-F238E27FC236}">
                      <a16:creationId xmlns:a16="http://schemas.microsoft.com/office/drawing/2014/main" id="{84FF1179-F5D7-A6BB-E492-71BD5337470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467" name="Oval 83">
                <a:extLst>
                  <a:ext uri="{FF2B5EF4-FFF2-40B4-BE49-F238E27FC236}">
                    <a16:creationId xmlns:a16="http://schemas.microsoft.com/office/drawing/2014/main" id="{F50088C9-58FC-9F7D-91B7-C90D6D86BCA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68" name="Group 84">
              <a:extLst>
                <a:ext uri="{FF2B5EF4-FFF2-40B4-BE49-F238E27FC236}">
                  <a16:creationId xmlns:a16="http://schemas.microsoft.com/office/drawing/2014/main" id="{B29C3308-EFDA-B72F-05B7-891E878EDC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4" y="1114"/>
              <a:ext cx="121" cy="115"/>
              <a:chOff x="4463" y="1666"/>
              <a:chExt cx="121" cy="115"/>
            </a:xfrm>
          </p:grpSpPr>
          <p:grpSp>
            <p:nvGrpSpPr>
              <p:cNvPr id="16469" name="Group 85">
                <a:extLst>
                  <a:ext uri="{FF2B5EF4-FFF2-40B4-BE49-F238E27FC236}">
                    <a16:creationId xmlns:a16="http://schemas.microsoft.com/office/drawing/2014/main" id="{C025CD85-5CC1-65F4-A474-8AA10692E9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70" name="Oval 86">
                  <a:extLst>
                    <a:ext uri="{FF2B5EF4-FFF2-40B4-BE49-F238E27FC236}">
                      <a16:creationId xmlns:a16="http://schemas.microsoft.com/office/drawing/2014/main" id="{E02B8383-8D71-2CE0-6958-33BBB147C6A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71" name="Oval 87">
                  <a:extLst>
                    <a:ext uri="{FF2B5EF4-FFF2-40B4-BE49-F238E27FC236}">
                      <a16:creationId xmlns:a16="http://schemas.microsoft.com/office/drawing/2014/main" id="{6ED06B55-F227-2C36-CED5-09BDFE954F24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72" name="Oval 88">
                  <a:extLst>
                    <a:ext uri="{FF2B5EF4-FFF2-40B4-BE49-F238E27FC236}">
                      <a16:creationId xmlns:a16="http://schemas.microsoft.com/office/drawing/2014/main" id="{CB4878E6-1F2B-8A5E-779F-8D79E6A647D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73" name="Oval 89">
                  <a:extLst>
                    <a:ext uri="{FF2B5EF4-FFF2-40B4-BE49-F238E27FC236}">
                      <a16:creationId xmlns:a16="http://schemas.microsoft.com/office/drawing/2014/main" id="{455EDA2B-DA6F-A867-649E-29F2B79C760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474" name="Oval 90">
                <a:extLst>
                  <a:ext uri="{FF2B5EF4-FFF2-40B4-BE49-F238E27FC236}">
                    <a16:creationId xmlns:a16="http://schemas.microsoft.com/office/drawing/2014/main" id="{1A96A20E-F53B-E14D-041E-EB603815DA8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475" name="Group 91">
              <a:extLst>
                <a:ext uri="{FF2B5EF4-FFF2-40B4-BE49-F238E27FC236}">
                  <a16:creationId xmlns:a16="http://schemas.microsoft.com/office/drawing/2014/main" id="{B01B1054-DC8B-DF04-C373-96B1D8807F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81" y="1093"/>
              <a:ext cx="121" cy="115"/>
              <a:chOff x="4463" y="1666"/>
              <a:chExt cx="121" cy="115"/>
            </a:xfrm>
          </p:grpSpPr>
          <p:grpSp>
            <p:nvGrpSpPr>
              <p:cNvPr id="16476" name="Group 92">
                <a:extLst>
                  <a:ext uri="{FF2B5EF4-FFF2-40B4-BE49-F238E27FC236}">
                    <a16:creationId xmlns:a16="http://schemas.microsoft.com/office/drawing/2014/main" id="{D95FE00F-E3D6-688B-1A8B-7A13C736D8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3" y="1666"/>
                <a:ext cx="121" cy="115"/>
                <a:chOff x="4307" y="1526"/>
                <a:chExt cx="121" cy="115"/>
              </a:xfrm>
            </p:grpSpPr>
            <p:sp>
              <p:nvSpPr>
                <p:cNvPr id="16477" name="Oval 93">
                  <a:extLst>
                    <a:ext uri="{FF2B5EF4-FFF2-40B4-BE49-F238E27FC236}">
                      <a16:creationId xmlns:a16="http://schemas.microsoft.com/office/drawing/2014/main" id="{8CD98E2B-DEC6-CAB6-3A78-BD0C7B014B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07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78" name="Oval 94">
                  <a:extLst>
                    <a:ext uri="{FF2B5EF4-FFF2-40B4-BE49-F238E27FC236}">
                      <a16:creationId xmlns:a16="http://schemas.microsoft.com/office/drawing/2014/main" id="{6BFAADA9-4356-8E4E-614C-6372627CB89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2" y="158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79" name="Oval 95">
                  <a:extLst>
                    <a:ext uri="{FF2B5EF4-FFF2-40B4-BE49-F238E27FC236}">
                      <a16:creationId xmlns:a16="http://schemas.microsoft.com/office/drawing/2014/main" id="{80C1EC25-ADA9-E959-E46A-5BC627C4D36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74" y="1559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80" name="Oval 96">
                  <a:extLst>
                    <a:ext uri="{FF2B5EF4-FFF2-40B4-BE49-F238E27FC236}">
                      <a16:creationId xmlns:a16="http://schemas.microsoft.com/office/drawing/2014/main" id="{236A83A0-E577-63E5-BEBC-D4E4365F13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4341" y="1526"/>
                  <a:ext cx="54" cy="52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481" name="Oval 97">
                <a:extLst>
                  <a:ext uri="{FF2B5EF4-FFF2-40B4-BE49-F238E27FC236}">
                    <a16:creationId xmlns:a16="http://schemas.microsoft.com/office/drawing/2014/main" id="{44558F68-7ECB-D093-639E-5B16F8713DC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491" y="1694"/>
                <a:ext cx="68" cy="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607" name="Group 223">
              <a:extLst>
                <a:ext uri="{FF2B5EF4-FFF2-40B4-BE49-F238E27FC236}">
                  <a16:creationId xmlns:a16="http://schemas.microsoft.com/office/drawing/2014/main" id="{CCC01FD0-A8B2-88CF-E800-3FE1CE32D2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03" y="1719"/>
              <a:ext cx="127" cy="331"/>
              <a:chOff x="2534" y="2613"/>
              <a:chExt cx="140" cy="339"/>
            </a:xfrm>
          </p:grpSpPr>
          <p:sp>
            <p:nvSpPr>
              <p:cNvPr id="16608" name="Line 224">
                <a:extLst>
                  <a:ext uri="{FF2B5EF4-FFF2-40B4-BE49-F238E27FC236}">
                    <a16:creationId xmlns:a16="http://schemas.microsoft.com/office/drawing/2014/main" id="{0FD7D2EC-841F-6E76-2486-71506BE90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609" name="Group 225">
                <a:extLst>
                  <a:ext uri="{FF2B5EF4-FFF2-40B4-BE49-F238E27FC236}">
                    <a16:creationId xmlns:a16="http://schemas.microsoft.com/office/drawing/2014/main" id="{44DA0C89-655F-A9F2-6611-455AF7B421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610" name="AutoShape 226">
                  <a:extLst>
                    <a:ext uri="{FF2B5EF4-FFF2-40B4-BE49-F238E27FC236}">
                      <a16:creationId xmlns:a16="http://schemas.microsoft.com/office/drawing/2014/main" id="{A518CF94-5C48-3B6D-9A28-D9E8EDBC12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11" name="AutoShape 227">
                  <a:extLst>
                    <a:ext uri="{FF2B5EF4-FFF2-40B4-BE49-F238E27FC236}">
                      <a16:creationId xmlns:a16="http://schemas.microsoft.com/office/drawing/2014/main" id="{A7F8CC84-28E9-79DD-1937-E8D58CC198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6612" name="Group 228">
              <a:extLst>
                <a:ext uri="{FF2B5EF4-FFF2-40B4-BE49-F238E27FC236}">
                  <a16:creationId xmlns:a16="http://schemas.microsoft.com/office/drawing/2014/main" id="{BDD56066-E230-F2FA-DFCB-97CFB1DC1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5" y="1728"/>
              <a:ext cx="127" cy="331"/>
              <a:chOff x="2534" y="2613"/>
              <a:chExt cx="140" cy="339"/>
            </a:xfrm>
          </p:grpSpPr>
          <p:sp>
            <p:nvSpPr>
              <p:cNvPr id="16613" name="Line 229">
                <a:extLst>
                  <a:ext uri="{FF2B5EF4-FFF2-40B4-BE49-F238E27FC236}">
                    <a16:creationId xmlns:a16="http://schemas.microsoft.com/office/drawing/2014/main" id="{3AD0245E-6443-FB1C-C8D4-151FCC485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2613"/>
                <a:ext cx="0" cy="339"/>
              </a:xfrm>
              <a:prstGeom prst="line">
                <a:avLst/>
              </a:prstGeom>
              <a:noFill/>
              <a:ln w="25400">
                <a:solidFill>
                  <a:schemeClr val="bg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614" name="Group 230">
                <a:extLst>
                  <a:ext uri="{FF2B5EF4-FFF2-40B4-BE49-F238E27FC236}">
                    <a16:creationId xmlns:a16="http://schemas.microsoft.com/office/drawing/2014/main" id="{7A504C11-44D0-4F63-D517-4961BE5570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2563" y="2674"/>
                <a:ext cx="81" cy="140"/>
                <a:chOff x="768" y="2786"/>
                <a:chExt cx="81" cy="140"/>
              </a:xfrm>
            </p:grpSpPr>
            <p:sp>
              <p:nvSpPr>
                <p:cNvPr id="16615" name="AutoShape 231">
                  <a:extLst>
                    <a:ext uri="{FF2B5EF4-FFF2-40B4-BE49-F238E27FC236}">
                      <a16:creationId xmlns:a16="http://schemas.microsoft.com/office/drawing/2014/main" id="{23FA1641-511B-7C1C-6D8C-3C16F79D8D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2857"/>
                  <a:ext cx="81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16" name="AutoShape 232">
                  <a:extLst>
                    <a:ext uri="{FF2B5EF4-FFF2-40B4-BE49-F238E27FC236}">
                      <a16:creationId xmlns:a16="http://schemas.microsoft.com/office/drawing/2014/main" id="{90A7E6A8-8B81-7D42-FB8A-5AC4599C16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768" y="2786"/>
                  <a:ext cx="80" cy="6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6618" name="Freeform 234">
            <a:extLst>
              <a:ext uri="{FF2B5EF4-FFF2-40B4-BE49-F238E27FC236}">
                <a16:creationId xmlns:a16="http://schemas.microsoft.com/office/drawing/2014/main" id="{6011D6D1-6839-3318-BBAA-15343E42C476}"/>
              </a:ext>
            </a:extLst>
          </p:cNvPr>
          <p:cNvSpPr>
            <a:spLocks/>
          </p:cNvSpPr>
          <p:nvPr/>
        </p:nvSpPr>
        <p:spPr bwMode="auto">
          <a:xfrm>
            <a:off x="4549775" y="2047875"/>
            <a:ext cx="527050" cy="1176338"/>
          </a:xfrm>
          <a:custGeom>
            <a:avLst/>
            <a:gdLst>
              <a:gd name="T0" fmla="*/ 26 w 314"/>
              <a:gd name="T1" fmla="*/ 714 h 714"/>
              <a:gd name="T2" fmla="*/ 80 w 314"/>
              <a:gd name="T3" fmla="*/ 684 h 714"/>
              <a:gd name="T4" fmla="*/ 14 w 314"/>
              <a:gd name="T5" fmla="*/ 498 h 714"/>
              <a:gd name="T6" fmla="*/ 38 w 314"/>
              <a:gd name="T7" fmla="*/ 378 h 714"/>
              <a:gd name="T8" fmla="*/ 110 w 314"/>
              <a:gd name="T9" fmla="*/ 336 h 714"/>
              <a:gd name="T10" fmla="*/ 122 w 314"/>
              <a:gd name="T11" fmla="*/ 210 h 714"/>
              <a:gd name="T12" fmla="*/ 170 w 314"/>
              <a:gd name="T13" fmla="*/ 168 h 714"/>
              <a:gd name="T14" fmla="*/ 254 w 314"/>
              <a:gd name="T15" fmla="*/ 60 h 714"/>
              <a:gd name="T16" fmla="*/ 314 w 314"/>
              <a:gd name="T17" fmla="*/ 0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4" h="714">
                <a:moveTo>
                  <a:pt x="26" y="714"/>
                </a:moveTo>
                <a:cubicBezTo>
                  <a:pt x="70" y="699"/>
                  <a:pt x="53" y="711"/>
                  <a:pt x="80" y="684"/>
                </a:cubicBezTo>
                <a:cubicBezTo>
                  <a:pt x="75" y="584"/>
                  <a:pt x="91" y="549"/>
                  <a:pt x="14" y="498"/>
                </a:cubicBezTo>
                <a:cubicBezTo>
                  <a:pt x="0" y="456"/>
                  <a:pt x="0" y="403"/>
                  <a:pt x="38" y="378"/>
                </a:cubicBezTo>
                <a:cubicBezTo>
                  <a:pt x="63" y="340"/>
                  <a:pt x="85" y="374"/>
                  <a:pt x="110" y="336"/>
                </a:cubicBezTo>
                <a:cubicBezTo>
                  <a:pt x="113" y="294"/>
                  <a:pt x="107" y="250"/>
                  <a:pt x="122" y="210"/>
                </a:cubicBezTo>
                <a:cubicBezTo>
                  <a:pt x="129" y="190"/>
                  <a:pt x="170" y="168"/>
                  <a:pt x="170" y="168"/>
                </a:cubicBezTo>
                <a:cubicBezTo>
                  <a:pt x="195" y="130"/>
                  <a:pt x="228" y="98"/>
                  <a:pt x="254" y="60"/>
                </a:cubicBezTo>
                <a:cubicBezTo>
                  <a:pt x="275" y="29"/>
                  <a:pt x="272" y="0"/>
                  <a:pt x="314" y="0"/>
                </a:cubicBezTo>
              </a:path>
            </a:pathLst>
          </a:custGeom>
          <a:noFill/>
          <a:ln w="25400">
            <a:solidFill>
              <a:srgbClr val="00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04" name="AutoShape 120">
            <a:extLst>
              <a:ext uri="{FF2B5EF4-FFF2-40B4-BE49-F238E27FC236}">
                <a16:creationId xmlns:a16="http://schemas.microsoft.com/office/drawing/2014/main" id="{1031BE65-4438-9BC6-D996-5E030D314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3797300"/>
            <a:ext cx="495300" cy="687388"/>
          </a:xfrm>
          <a:prstGeom prst="upArrow">
            <a:avLst>
              <a:gd name="adj1" fmla="val 50000"/>
              <a:gd name="adj2" fmla="val 3469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" name="Oval 117">
            <a:extLst>
              <a:ext uri="{FF2B5EF4-FFF2-40B4-BE49-F238E27FC236}">
                <a16:creationId xmlns:a16="http://schemas.microsoft.com/office/drawing/2014/main" id="{841B8434-2B38-C8B3-3FA6-0B14872C8F4C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3999707" y="2553081"/>
            <a:ext cx="69850" cy="68263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3" name="Oval 117">
            <a:extLst>
              <a:ext uri="{FF2B5EF4-FFF2-40B4-BE49-F238E27FC236}">
                <a16:creationId xmlns:a16="http://schemas.microsoft.com/office/drawing/2014/main" id="{2B74C4AA-7D4A-6FB0-D37D-5FC45E7D37CB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174333" y="1846284"/>
            <a:ext cx="69850" cy="68263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4" name="Line 118">
            <a:extLst>
              <a:ext uri="{FF2B5EF4-FFF2-40B4-BE49-F238E27FC236}">
                <a16:creationId xmlns:a16="http://schemas.microsoft.com/office/drawing/2014/main" id="{1497BF27-81EB-B487-FD2A-73D1E9D723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12128" y="1897118"/>
            <a:ext cx="260885" cy="249984"/>
          </a:xfrm>
          <a:prstGeom prst="line">
            <a:avLst/>
          </a:prstGeom>
          <a:noFill/>
          <a:ln w="15875" cap="rnd">
            <a:solidFill>
              <a:schemeClr val="tx1"/>
            </a:solidFill>
            <a:prstDash val="sysDot"/>
            <a:round/>
            <a:headEnd type="arrow" w="sm" len="med"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6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6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6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6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6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6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06" grpId="0"/>
      <p:bldP spid="1650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anchor="ctr">
            <a:normAutofit/>
          </a:bodyPr>
          <a:lstStyle/>
          <a:p>
            <a:r>
              <a:rPr lang="en-US" sz="3000"/>
              <a:t>Overview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7CA433E-D49D-7623-11EA-6BEAF2ED627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11886" y="2416596"/>
            <a:ext cx="5460114" cy="3760367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Describe the modeling process</a:t>
            </a:r>
          </a:p>
          <a:p>
            <a:pPr lvl="0"/>
            <a:r>
              <a:rPr lang="en-US" sz="2400" dirty="0"/>
              <a:t>What are conceptual models?</a:t>
            </a:r>
          </a:p>
          <a:p>
            <a:pPr lvl="0"/>
            <a:r>
              <a:rPr lang="en-US" sz="2400" dirty="0"/>
              <a:t>Development of conceptual models</a:t>
            </a:r>
          </a:p>
          <a:p>
            <a:pPr lvl="0"/>
            <a:r>
              <a:rPr lang="en-US" sz="2400" dirty="0"/>
              <a:t>Characteristics of useful conceptual models</a:t>
            </a:r>
          </a:p>
          <a:p>
            <a:pPr lvl="0"/>
            <a:r>
              <a:rPr lang="en-US" sz="2400" dirty="0"/>
              <a:t>Pitfalls and good practices</a:t>
            </a:r>
          </a:p>
          <a:p>
            <a:pPr lvl="0"/>
            <a:r>
              <a:rPr lang="en-US" sz="2400" dirty="0"/>
              <a:t>Documentation</a:t>
            </a:r>
          </a:p>
        </p:txBody>
      </p:sp>
      <p:pic>
        <p:nvPicPr>
          <p:cNvPr id="5" name="Picture 4" descr="A picture containing sky, outdoor, water, grass&#10;&#10;Description automatically generated">
            <a:extLst>
              <a:ext uri="{FF2B5EF4-FFF2-40B4-BE49-F238E27FC236}">
                <a16:creationId xmlns:a16="http://schemas.microsoft.com/office/drawing/2014/main" id="{2A765923-DCB9-4ED4-96D3-E5EAF4208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6" r="7982" b="-2"/>
          <a:stretch/>
        </p:blipFill>
        <p:spPr>
          <a:xfrm>
            <a:off x="456816" y="1511250"/>
            <a:ext cx="5460114" cy="4665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377F98-FB9D-A1A8-EC3B-0E0661F97C21}"/>
              </a:ext>
            </a:extLst>
          </p:cNvPr>
          <p:cNvSpPr/>
          <p:nvPr/>
        </p:nvSpPr>
        <p:spPr>
          <a:xfrm>
            <a:off x="88777" y="1535837"/>
            <a:ext cx="11886838" cy="48205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8CBE9-6747-837E-D189-ED8B50EB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59846-0887-22F2-1BE5-2516014F9A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9BAEA-AA45-46E3-CF17-0D45E507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724" y="2472001"/>
            <a:ext cx="7181398" cy="3463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CD7435-6ECE-A838-ACD5-FE53797B5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37"/>
          <a:stretch/>
        </p:blipFill>
        <p:spPr>
          <a:xfrm>
            <a:off x="216385" y="2962065"/>
            <a:ext cx="4862242" cy="204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9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C48BDE-01F5-A492-F97C-9BC30062FE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CX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4F8820-DF1E-64F8-DE9F-D35829831CF6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5400" y="1562101"/>
            <a:ext cx="4159250" cy="3986213"/>
          </a:xfrm>
          <a:noFill/>
          <a:ln>
            <a:solidFill>
              <a:srgbClr val="FFFF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BBA42ECE-7800-5C1D-3956-08D9C3ACB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3" t="21368" r="27504" b="8421"/>
          <a:stretch>
            <a:fillRect/>
          </a:stretch>
        </p:blipFill>
        <p:spPr bwMode="auto">
          <a:xfrm>
            <a:off x="1647825" y="1558926"/>
            <a:ext cx="4159250" cy="398621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685C66A6-08E9-AD52-72EC-CCA3D9531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850" y="2841626"/>
            <a:ext cx="6286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6000">
                <a:latin typeface="Arial" panose="020B0604020202020204" pitchFamily="34" charset="0"/>
              </a:rPr>
              <a:t>+</a:t>
            </a:r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2CE4AA1D-1315-C88D-E48A-96D7B495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8" t="610" r="20876" b="1952"/>
          <a:stretch>
            <a:fillRect/>
          </a:stretch>
        </p:blipFill>
        <p:spPr bwMode="auto">
          <a:xfrm>
            <a:off x="3170238" y="377826"/>
            <a:ext cx="5632450" cy="599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19" name="Group 7">
            <a:extLst>
              <a:ext uri="{FF2B5EF4-FFF2-40B4-BE49-F238E27FC236}">
                <a16:creationId xmlns:a16="http://schemas.microsoft.com/office/drawing/2014/main" id="{84A4FD0F-32DF-DA14-749B-30CD2EB9C752}"/>
              </a:ext>
            </a:extLst>
          </p:cNvPr>
          <p:cNvGrpSpPr>
            <a:grpSpLocks/>
          </p:cNvGrpSpPr>
          <p:nvPr/>
        </p:nvGrpSpPr>
        <p:grpSpPr bwMode="auto">
          <a:xfrm>
            <a:off x="1552576" y="2786064"/>
            <a:ext cx="1527175" cy="1539875"/>
            <a:chOff x="3707" y="2871"/>
            <a:chExt cx="1340" cy="1316"/>
          </a:xfrm>
        </p:grpSpPr>
        <p:sp>
          <p:nvSpPr>
            <p:cNvPr id="13320" name="Oval 8">
              <a:extLst>
                <a:ext uri="{FF2B5EF4-FFF2-40B4-BE49-F238E27FC236}">
                  <a16:creationId xmlns:a16="http://schemas.microsoft.com/office/drawing/2014/main" id="{7F1A24E8-356A-7BFA-5C81-92CB35752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" y="2871"/>
              <a:ext cx="1340" cy="131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>
                      <a:alpha val="50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1" name="Text Box 9">
              <a:extLst>
                <a:ext uri="{FF2B5EF4-FFF2-40B4-BE49-F238E27FC236}">
                  <a16:creationId xmlns:a16="http://schemas.microsoft.com/office/drawing/2014/main" id="{7AEB6000-3814-08BF-2A40-5CCD4A76B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8" y="2920"/>
              <a:ext cx="940" cy="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Individuals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 Gender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 Life Stage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 Location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en-US" sz="1400" b="1" dirty="0" err="1">
                  <a:solidFill>
                    <a:schemeClr val="bg1"/>
                  </a:solidFill>
                  <a:latin typeface="Times New Roman" panose="02020603050405020304" pitchFamily="18" charset="0"/>
                </a:rPr>
                <a:t>Etc</a:t>
              </a:r>
              <a:r>
                <a:rPr lang="en-US" alt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13322" name="Line 10">
            <a:extLst>
              <a:ext uri="{FF2B5EF4-FFF2-40B4-BE49-F238E27FC236}">
                <a16:creationId xmlns:a16="http://schemas.microsoft.com/office/drawing/2014/main" id="{81A4DBD2-F6EF-C659-8BAE-DDFD7F14768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52701" y="2813051"/>
            <a:ext cx="1444625" cy="4794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5700306B-E455-7961-67F5-C43D053880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17801" y="3306764"/>
            <a:ext cx="1287463" cy="9223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324" name="Group 12">
            <a:extLst>
              <a:ext uri="{FF2B5EF4-FFF2-40B4-BE49-F238E27FC236}">
                <a16:creationId xmlns:a16="http://schemas.microsoft.com/office/drawing/2014/main" id="{561DCBBD-6DD5-D7F1-BF99-398B8CEAF897}"/>
              </a:ext>
            </a:extLst>
          </p:cNvPr>
          <p:cNvGrpSpPr>
            <a:grpSpLocks/>
          </p:cNvGrpSpPr>
          <p:nvPr/>
        </p:nvGrpSpPr>
        <p:grpSpPr bwMode="auto">
          <a:xfrm>
            <a:off x="8936039" y="2800350"/>
            <a:ext cx="1546225" cy="1631950"/>
            <a:chOff x="1488" y="3006"/>
            <a:chExt cx="1171" cy="1148"/>
          </a:xfrm>
        </p:grpSpPr>
        <p:sp>
          <p:nvSpPr>
            <p:cNvPr id="13325" name="Rectangle 13">
              <a:extLst>
                <a:ext uri="{FF2B5EF4-FFF2-40B4-BE49-F238E27FC236}">
                  <a16:creationId xmlns:a16="http://schemas.microsoft.com/office/drawing/2014/main" id="{4F8D6ACF-0690-EB8B-1F95-7A0AFF78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006"/>
              <a:ext cx="1078" cy="11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Text Box 14">
              <a:extLst>
                <a:ext uri="{FF2B5EF4-FFF2-40B4-BE49-F238E27FC236}">
                  <a16:creationId xmlns:a16="http://schemas.microsoft.com/office/drawing/2014/main" id="{B3A969D0-2BF9-2187-7F60-47C593EC0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013"/>
              <a:ext cx="1171" cy="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altLang="en-US" sz="1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Habitat</a:t>
              </a:r>
              <a:r>
                <a:rPr lang="en-US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 Cells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 Water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 Hab. Quality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 # of Ind. 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en-US" altLang="en-US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Etc</a:t>
              </a:r>
              <a:r>
                <a:rPr lang="en-US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13327" name="Line 15">
            <a:extLst>
              <a:ext uri="{FF2B5EF4-FFF2-40B4-BE49-F238E27FC236}">
                <a16:creationId xmlns:a16="http://schemas.microsoft.com/office/drawing/2014/main" id="{E8690F1B-7D89-5CB8-731B-4E67ABD214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91475" y="2794001"/>
            <a:ext cx="935038" cy="84137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Line 16">
            <a:extLst>
              <a:ext uri="{FF2B5EF4-FFF2-40B4-BE49-F238E27FC236}">
                <a16:creationId xmlns:a16="http://schemas.microsoft.com/office/drawing/2014/main" id="{2B3D798F-178B-5D64-0112-9529B45E54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91476" y="3727451"/>
            <a:ext cx="942975" cy="70802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9" name="Text Box 17">
            <a:extLst>
              <a:ext uri="{FF2B5EF4-FFF2-40B4-BE49-F238E27FC236}">
                <a16:creationId xmlns:a16="http://schemas.microsoft.com/office/drawing/2014/main" id="{E03DFF92-FFF9-CE45-D28D-D6C066EBB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5238" y="2463800"/>
            <a:ext cx="1593706" cy="40011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100m x 100m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3B021-48F0-84E0-09A7-4C72940B6F63}"/>
              </a:ext>
            </a:extLst>
          </p:cNvPr>
          <p:cNvSpPr txBox="1"/>
          <p:nvPr/>
        </p:nvSpPr>
        <p:spPr>
          <a:xfrm>
            <a:off x="3661243" y="6356907"/>
            <a:ext cx="436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It’s tricky to conceptualize multiscale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EAAA9A-53F0-ACC6-9BB1-C573D76102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2D953B-03CE-3148-80E0-C99833DAD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183AA-3670-A1BE-8F12-492089A3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54" y="178847"/>
            <a:ext cx="10459097" cy="64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CBC3BA-E002-79C8-F503-E5FBAFCBFEFC}"/>
              </a:ext>
            </a:extLst>
          </p:cNvPr>
          <p:cNvSpPr/>
          <p:nvPr/>
        </p:nvSpPr>
        <p:spPr>
          <a:xfrm>
            <a:off x="0" y="93785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F309F9-17A5-1958-4531-5A9DAB6BE6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4" name="Picture 6" descr="C:\Documents and Settings\U4EEWTMS\Desktop\Picture5.jpg">
            <a:extLst>
              <a:ext uri="{FF2B5EF4-FFF2-40B4-BE49-F238E27FC236}">
                <a16:creationId xmlns:a16="http://schemas.microsoft.com/office/drawing/2014/main" id="{A1E7A466-42F6-2422-8C82-CF60B909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456" y="2772714"/>
            <a:ext cx="3921876" cy="40852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3C7C4-79A8-4549-6B4D-1F782DA4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988" y="123210"/>
            <a:ext cx="4001211" cy="2573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427B2-01DF-7D11-4305-42133434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21" y="652017"/>
            <a:ext cx="2862967" cy="3034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E270A-E369-5544-2279-9E1A42F14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69" y="3522785"/>
            <a:ext cx="3062188" cy="1567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8555A4-AE31-405F-D1D4-93E4CA94B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63" y="502400"/>
            <a:ext cx="3704492" cy="2586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BA5BCB-AE66-54B9-5C7F-B9707CE6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238" y="4079331"/>
            <a:ext cx="4283879" cy="2479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D6E715-8D26-C91D-C29B-0A9515517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238" y="5681264"/>
            <a:ext cx="1283966" cy="8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3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24CF4D-6F3C-CA32-BDAA-DD36B535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</a:rPr>
              <a:t>Coding diagrams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2A1F88-FB49-E2E9-43BB-A39925FF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73" y="476573"/>
            <a:ext cx="2595254" cy="3774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BC879-E476-8E56-D672-B77883EA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102" y="476573"/>
            <a:ext cx="2359322" cy="377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30AC-7F2D-C91D-92C4-2555B631F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408902"/>
            <a:ext cx="3553968" cy="191025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6F82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6E2539-407E-3663-C70C-FA5F0D0ADC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noProof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24</a:t>
            </a:fld>
            <a:endParaRPr lang="en-US" noProof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702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0DE47D-51AB-18D0-DA93-6E86C19F33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8362EE-ED57-EE08-CE69-F877D17C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ABMs using ODD protocol (Chapter 3), part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872BA-C3AA-5376-E7FE-F175DEEC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692" y="2271135"/>
            <a:ext cx="3898702" cy="3061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ACC75A-61B6-AB62-B891-60D16DE8D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53" y="2867360"/>
            <a:ext cx="4395597" cy="16216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BB16DA-BE98-3664-1ABF-BC8B5FB30F7D}"/>
              </a:ext>
            </a:extLst>
          </p:cNvPr>
          <p:cNvCxnSpPr>
            <a:cxnSpLocks/>
          </p:cNvCxnSpPr>
          <p:nvPr/>
        </p:nvCxnSpPr>
        <p:spPr>
          <a:xfrm flipV="1">
            <a:off x="4622750" y="2271135"/>
            <a:ext cx="1691942" cy="59622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FC581F-24B1-120C-3044-1FB7370BA75C}"/>
              </a:ext>
            </a:extLst>
          </p:cNvPr>
          <p:cNvCxnSpPr>
            <a:cxnSpLocks/>
          </p:cNvCxnSpPr>
          <p:nvPr/>
        </p:nvCxnSpPr>
        <p:spPr>
          <a:xfrm>
            <a:off x="4622750" y="4489037"/>
            <a:ext cx="1691942" cy="84345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09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6F9A-39C1-4109-B42B-B64FA520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49505" cy="1325563"/>
          </a:xfrm>
        </p:spPr>
        <p:txBody>
          <a:bodyPr/>
          <a:lstStyle/>
          <a:p>
            <a:r>
              <a:rPr lang="en-US" dirty="0"/>
              <a:t>Conceptual Modeling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22C3-F48C-44B4-9F04-AABD5C37A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7035" cy="2961527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Develop a conceptual model for your research question</a:t>
            </a:r>
          </a:p>
          <a:p>
            <a:r>
              <a:rPr lang="en-US" sz="2400" dirty="0"/>
              <a:t>Start big and write everything down.</a:t>
            </a:r>
          </a:p>
          <a:p>
            <a:r>
              <a:rPr lang="en-US" sz="2400" dirty="0"/>
              <a:t>Then group</a:t>
            </a:r>
          </a:p>
          <a:p>
            <a:r>
              <a:rPr lang="en-US" sz="2400" dirty="0"/>
              <a:t>Then connect</a:t>
            </a:r>
          </a:p>
          <a:p>
            <a:r>
              <a:rPr lang="en-US" sz="2400" dirty="0"/>
              <a:t>ID expected patterns with graphs (no specific numbers needed)</a:t>
            </a:r>
          </a:p>
          <a:p>
            <a:r>
              <a:rPr lang="en-US" sz="2800" dirty="0"/>
              <a:t>There are no “right” or “wrong” answers.</a:t>
            </a:r>
          </a:p>
          <a:p>
            <a:pPr lvl="1"/>
            <a:r>
              <a:rPr lang="en-US" sz="2400" dirty="0"/>
              <a:t>Your story is your story.  There are no expectations about what will (or will not) emerge from these sessions.</a:t>
            </a:r>
          </a:p>
          <a:p>
            <a:pPr lvl="1"/>
            <a:r>
              <a:rPr lang="en-US" sz="2400" dirty="0"/>
              <a:t>Choose your own adventure.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1A3B8-0C03-E734-B148-B14FC860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098" y="3629288"/>
            <a:ext cx="3898702" cy="3061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7052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2D9C-A57A-4CAC-968B-CBE89F6D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Design your ABM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D9E13-B311-4C3C-BF91-509BEAE76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1545525"/>
          </a:xfrm>
        </p:spPr>
        <p:txBody>
          <a:bodyPr>
            <a:normAutofit/>
          </a:bodyPr>
          <a:lstStyle/>
          <a:p>
            <a:r>
              <a:rPr lang="en-US" sz="2400" dirty="0"/>
              <a:t>Using your conceptual models, start designing your ABM. </a:t>
            </a:r>
          </a:p>
          <a:p>
            <a:r>
              <a:rPr lang="en-US" sz="2400" dirty="0"/>
              <a:t>Answer the questions on page 42. No more than 2 pages. </a:t>
            </a:r>
          </a:p>
          <a:p>
            <a:r>
              <a:rPr lang="en-US" sz="2400" dirty="0"/>
              <a:t>Don’t worry about being super thorough, we’ll work through any trouble spots</a:t>
            </a:r>
          </a:p>
          <a:p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936880-26B8-301D-8A87-39C2D9E3AB88}"/>
              </a:ext>
            </a:extLst>
          </p:cNvPr>
          <p:cNvSpPr txBox="1">
            <a:spLocks/>
          </p:cNvSpPr>
          <p:nvPr/>
        </p:nvSpPr>
        <p:spPr>
          <a:xfrm>
            <a:off x="432000" y="358447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Homework – </a:t>
            </a:r>
            <a:r>
              <a:rPr lang="en-US" dirty="0" err="1"/>
              <a:t>Netlogo</a:t>
            </a:r>
            <a:r>
              <a:rPr lang="en-US" dirty="0"/>
              <a:t> Dictionary</a:t>
            </a:r>
          </a:p>
        </p:txBody>
      </p:sp>
    </p:spTree>
    <p:extLst>
      <p:ext uri="{BB962C8B-B14F-4D97-AF65-F5344CB8AC3E}">
        <p14:creationId xmlns:p14="http://schemas.microsoft.com/office/powerpoint/2010/main" val="316742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Modeling process</a:t>
            </a: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DDBB7-E9D5-4884-9010-BEB3A33DB6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31383" y="5056513"/>
            <a:ext cx="4022417" cy="365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Iterate, iterate, sleep on it, iterate, talk about it, iterate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4D1BC7-D7CA-3E25-E141-207806809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41"/>
          <a:stretch/>
        </p:blipFill>
        <p:spPr>
          <a:xfrm>
            <a:off x="942597" y="1801486"/>
            <a:ext cx="5608830" cy="32550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B74A-BA85-414B-A3EA-E9A0FE5C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82516" cy="1325563"/>
          </a:xfrm>
        </p:spPr>
        <p:txBody>
          <a:bodyPr/>
          <a:lstStyle/>
          <a:p>
            <a:r>
              <a:rPr lang="en-US" dirty="0"/>
              <a:t>Different audiences need different models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2859C8-E39D-43D2-AE9B-1AFFA57BF589}"/>
              </a:ext>
            </a:extLst>
          </p:cNvPr>
          <p:cNvCxnSpPr>
            <a:cxnSpLocks/>
          </p:cNvCxnSpPr>
          <p:nvPr/>
        </p:nvCxnSpPr>
        <p:spPr>
          <a:xfrm>
            <a:off x="1269507" y="6161107"/>
            <a:ext cx="9144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7819D1-9C9A-4E25-BAC4-0480B99CE3CA}"/>
              </a:ext>
            </a:extLst>
          </p:cNvPr>
          <p:cNvCxnSpPr>
            <a:cxnSpLocks/>
          </p:cNvCxnSpPr>
          <p:nvPr/>
        </p:nvCxnSpPr>
        <p:spPr>
          <a:xfrm flipV="1">
            <a:off x="1269507" y="1597981"/>
            <a:ext cx="0" cy="4572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552587-707F-4A53-AB1E-C94C360906A9}"/>
              </a:ext>
            </a:extLst>
          </p:cNvPr>
          <p:cNvSpPr txBox="1"/>
          <p:nvPr/>
        </p:nvSpPr>
        <p:spPr>
          <a:xfrm rot="16200000">
            <a:off x="418503" y="3653148"/>
            <a:ext cx="120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Breadth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11CFB-DDBE-41CE-96AD-CB25973AE051}"/>
              </a:ext>
            </a:extLst>
          </p:cNvPr>
          <p:cNvSpPr txBox="1"/>
          <p:nvPr/>
        </p:nvSpPr>
        <p:spPr>
          <a:xfrm>
            <a:off x="5024360" y="6262042"/>
            <a:ext cx="1634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“Technical”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4CC44D-F415-4973-8525-219F0B681A0C}"/>
              </a:ext>
            </a:extLst>
          </p:cNvPr>
          <p:cNvSpPr txBox="1"/>
          <p:nvPr/>
        </p:nvSpPr>
        <p:spPr>
          <a:xfrm>
            <a:off x="458352" y="1760742"/>
            <a:ext cx="759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General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C241D2-69F7-479B-B0D9-DF660EAA02AC}"/>
              </a:ext>
            </a:extLst>
          </p:cNvPr>
          <p:cNvSpPr txBox="1"/>
          <p:nvPr/>
        </p:nvSpPr>
        <p:spPr>
          <a:xfrm>
            <a:off x="445073" y="5853330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Targeted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220054-79B0-412B-BD50-54F518677BC4}"/>
              </a:ext>
            </a:extLst>
          </p:cNvPr>
          <p:cNvSpPr txBox="1"/>
          <p:nvPr/>
        </p:nvSpPr>
        <p:spPr>
          <a:xfrm>
            <a:off x="1266132" y="6314995"/>
            <a:ext cx="1227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Non-Scientists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87FBF7-4CD6-4759-B691-B523313644BB}"/>
              </a:ext>
            </a:extLst>
          </p:cNvPr>
          <p:cNvSpPr txBox="1"/>
          <p:nvPr/>
        </p:nvSpPr>
        <p:spPr>
          <a:xfrm>
            <a:off x="9544808" y="6314995"/>
            <a:ext cx="868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Scientists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3148C7-5D56-44B0-9368-26CB666B5EE8}"/>
              </a:ext>
            </a:extLst>
          </p:cNvPr>
          <p:cNvCxnSpPr>
            <a:cxnSpLocks/>
          </p:cNvCxnSpPr>
          <p:nvPr/>
        </p:nvCxnSpPr>
        <p:spPr>
          <a:xfrm flipV="1">
            <a:off x="5816353" y="1589107"/>
            <a:ext cx="0" cy="457200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CF925E-D53B-42AF-AA8C-9CA801A9F52F}"/>
              </a:ext>
            </a:extLst>
          </p:cNvPr>
          <p:cNvCxnSpPr>
            <a:cxnSpLocks/>
          </p:cNvCxnSpPr>
          <p:nvPr/>
        </p:nvCxnSpPr>
        <p:spPr>
          <a:xfrm flipH="1">
            <a:off x="1266133" y="3799643"/>
            <a:ext cx="9147374" cy="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198A8B3-1E4E-4B1E-84E0-44D8BEFF258B}"/>
              </a:ext>
            </a:extLst>
          </p:cNvPr>
          <p:cNvSpPr/>
          <p:nvPr/>
        </p:nvSpPr>
        <p:spPr>
          <a:xfrm>
            <a:off x="1817351" y="4166578"/>
            <a:ext cx="3019851" cy="168675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Outreach tools for specific groups design around a particular message or knowledge base (e.g., K-12 groups, artisans)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4F8BC85-27A5-4184-A237-CF6CD9BACF5C}"/>
              </a:ext>
            </a:extLst>
          </p:cNvPr>
          <p:cNvSpPr/>
          <p:nvPr/>
        </p:nvSpPr>
        <p:spPr>
          <a:xfrm>
            <a:off x="1817350" y="1760742"/>
            <a:ext cx="3019851" cy="16867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Outreach tools to inspire broad audiences and build the coalition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F4FC8C-94A7-4599-BE6F-340D67CA0DFC}"/>
              </a:ext>
            </a:extLst>
          </p:cNvPr>
          <p:cNvSpPr/>
          <p:nvPr/>
        </p:nvSpPr>
        <p:spPr>
          <a:xfrm>
            <a:off x="6658654" y="1760742"/>
            <a:ext cx="3019851" cy="168675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Outreach tools for communicating policy-relevant “talking points”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C600B26-D77A-40F9-A3BC-9DFCD64DF146}"/>
              </a:ext>
            </a:extLst>
          </p:cNvPr>
          <p:cNvSpPr/>
          <p:nvPr/>
        </p:nvSpPr>
        <p:spPr>
          <a:xfrm>
            <a:off x="6658653" y="4166578"/>
            <a:ext cx="3019851" cy="16867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Numerical models for forecasting technical outcomes</a:t>
            </a:r>
          </a:p>
        </p:txBody>
      </p:sp>
    </p:spTree>
    <p:extLst>
      <p:ext uri="{BB962C8B-B14F-4D97-AF65-F5344CB8AC3E}">
        <p14:creationId xmlns:p14="http://schemas.microsoft.com/office/powerpoint/2010/main" val="183702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conceptual models?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1617036"/>
            <a:ext cx="5117770" cy="258832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conceptual model is a tentative description of a system or sub-system that serves as a basis for intellectual organization.</a:t>
            </a:r>
          </a:p>
          <a:p>
            <a:r>
              <a:rPr lang="en-US" dirty="0"/>
              <a:t>Describe functional relationships among </a:t>
            </a:r>
            <a:r>
              <a:rPr lang="en-US" b="1" dirty="0"/>
              <a:t>essential</a:t>
            </a:r>
            <a:r>
              <a:rPr lang="en-US" dirty="0"/>
              <a:t> system components</a:t>
            </a:r>
          </a:p>
          <a:p>
            <a:r>
              <a:rPr lang="en-US" dirty="0"/>
              <a:t>Tells the story of how the system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DDBB7-E9D5-4884-9010-BEB3A33DB6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i="1" dirty="0"/>
              <a:t>Visual Storytelling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0A007E-EFF8-408D-8997-756EB818DD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3EE0626-EBA5-41D9-8F00-4016AFCCAA4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1873A6-BE41-4F9B-918D-8C304E72BB6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090DDA-0FF9-4997-9C2E-C02612EE50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0"/>
          <a:stretch/>
        </p:blipFill>
        <p:spPr>
          <a:xfrm>
            <a:off x="6416101" y="99903"/>
            <a:ext cx="4639809" cy="33972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2" descr="http://riverrestoration.wikispaces.com/file/view/conceptual_model_urban_streams.jpg/312210282/642x480/conceptual_model_urban_streams.jpg">
            <a:extLst>
              <a:ext uri="{FF2B5EF4-FFF2-40B4-BE49-F238E27FC236}">
                <a16:creationId xmlns:a16="http://schemas.microsoft.com/office/drawing/2014/main" id="{3C878D3D-0954-4403-979D-9043D74E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9831" y="3918327"/>
            <a:ext cx="3422675" cy="2559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E50C24-5731-4715-B3E0-7CE36E64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431" y="3681222"/>
            <a:ext cx="2405262" cy="3097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6D02E2E8-88B3-4B35-AAE4-37F75C05E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19576" t="20169" r="21225" b="28638"/>
          <a:stretch>
            <a:fillRect/>
          </a:stretch>
        </p:blipFill>
        <p:spPr bwMode="auto">
          <a:xfrm>
            <a:off x="1102658" y="4454396"/>
            <a:ext cx="3235076" cy="22250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435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466A-8E30-43B3-B2F5-F33B9E47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703423" cy="1325563"/>
          </a:xfrm>
        </p:spPr>
        <p:txBody>
          <a:bodyPr/>
          <a:lstStyle/>
          <a:p>
            <a:r>
              <a:rPr lang="en-US" dirty="0"/>
              <a:t>How are conceptual models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4A6E1-9B3E-4975-91B2-B89F16A04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41"/>
          <a:stretch/>
        </p:blipFill>
        <p:spPr>
          <a:xfrm>
            <a:off x="4764406" y="3465212"/>
            <a:ext cx="3561297" cy="2070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C907F6-7E1B-44F0-B891-12EAB4873388}"/>
              </a:ext>
            </a:extLst>
          </p:cNvPr>
          <p:cNvSpPr txBox="1"/>
          <p:nvPr/>
        </p:nvSpPr>
        <p:spPr>
          <a:xfrm>
            <a:off x="529654" y="1827758"/>
            <a:ext cx="3993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Develop a shared understanding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Synthesis of different perspectives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Compilation of collective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71844-AFB5-42D1-889E-723AEE8A6FD8}"/>
              </a:ext>
            </a:extLst>
          </p:cNvPr>
          <p:cNvSpPr txBox="1"/>
          <p:nvPr/>
        </p:nvSpPr>
        <p:spPr>
          <a:xfrm>
            <a:off x="4764407" y="1827758"/>
            <a:ext cx="35612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Set the stage for numerical models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important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Describe critical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Articulate flow of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key data gaps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F2675-3E4F-4350-9806-5801E9F46B6B}"/>
              </a:ext>
            </a:extLst>
          </p:cNvPr>
          <p:cNvSpPr txBox="1"/>
          <p:nvPr/>
        </p:nvSpPr>
        <p:spPr>
          <a:xfrm>
            <a:off x="8566542" y="1827758"/>
            <a:ext cx="3137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Inform restoration decisions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Diagnose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 management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key decision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 monitoring plans</a:t>
            </a:r>
          </a:p>
        </p:txBody>
      </p:sp>
      <p:pic>
        <p:nvPicPr>
          <p:cNvPr id="12" name="Picture 11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E5C4E566-7E13-4DE3-88DF-0B65F837B6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4" b="6415"/>
          <a:stretch/>
        </p:blipFill>
        <p:spPr>
          <a:xfrm>
            <a:off x="529654" y="3429000"/>
            <a:ext cx="3967722" cy="2491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B16A8-EC0F-4037-B1DE-96FE903ACDA5}"/>
              </a:ext>
            </a:extLst>
          </p:cNvPr>
          <p:cNvPicPr/>
          <p:nvPr/>
        </p:nvPicPr>
        <p:blipFill rotWithShape="1">
          <a:blip r:embed="rId4"/>
          <a:srcRect l="583" t="5819" r="5309" b="8532"/>
          <a:stretch/>
        </p:blipFill>
        <p:spPr bwMode="auto">
          <a:xfrm>
            <a:off x="8592733" y="3465213"/>
            <a:ext cx="3561297" cy="245575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9988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9DC2-73BE-4076-B051-7DB40DAC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Conceptual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D823B-0536-4442-84C5-E03108D16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0000" t="2000" r="49167" b="1333"/>
          <a:stretch>
            <a:fillRect/>
          </a:stretch>
        </p:blipFill>
        <p:spPr bwMode="auto">
          <a:xfrm>
            <a:off x="576493" y="1862015"/>
            <a:ext cx="2253925" cy="3334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E73872-5714-44D1-B660-58CEA1D7BA69}"/>
              </a:ext>
            </a:extLst>
          </p:cNvPr>
          <p:cNvSpPr txBox="1"/>
          <p:nvPr/>
        </p:nvSpPr>
        <p:spPr>
          <a:xfrm>
            <a:off x="0" y="1492683"/>
            <a:ext cx="340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 (not always georeferenced)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2FCEC-8ECA-499B-87FE-7F542B85552D}"/>
              </a:ext>
            </a:extLst>
          </p:cNvPr>
          <p:cNvSpPr txBox="1"/>
          <p:nvPr/>
        </p:nvSpPr>
        <p:spPr>
          <a:xfrm>
            <a:off x="3650536" y="1492683"/>
            <a:ext cx="340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Pictures &amp; Diagrams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C49E9-4831-43BA-A493-77D3CFB34D6C}"/>
              </a:ext>
            </a:extLst>
          </p:cNvPr>
          <p:cNvSpPr txBox="1"/>
          <p:nvPr/>
        </p:nvSpPr>
        <p:spPr>
          <a:xfrm>
            <a:off x="8353087" y="1492683"/>
            <a:ext cx="340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Box-and-Arrow Models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CEE4AB-45A5-4AE4-AAD0-42476862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430" y="1914412"/>
            <a:ext cx="4173777" cy="3081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09D3F8-E1B7-4F8D-90C0-857EE421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29" y="1985683"/>
            <a:ext cx="3281328" cy="3086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608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070D-CC9F-422C-A6A5-03D691EE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91400" cy="1325563"/>
          </a:xfrm>
        </p:spPr>
        <p:txBody>
          <a:bodyPr/>
          <a:lstStyle/>
          <a:p>
            <a:r>
              <a:rPr lang="en-US" dirty="0"/>
              <a:t>The same system can have many conceptual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F3CBB-299C-4F04-9403-9EF07A2B6319}"/>
              </a:ext>
            </a:extLst>
          </p:cNvPr>
          <p:cNvSpPr txBox="1"/>
          <p:nvPr/>
        </p:nvSpPr>
        <p:spPr>
          <a:xfrm>
            <a:off x="6656685" y="6478418"/>
            <a:ext cx="4841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Figures: ian.umces.edu, Louisiana Coastwide Reference Monitoring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1E9297-AB1F-4132-92EE-42284ACB5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52" y="1796048"/>
            <a:ext cx="5228917" cy="4329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0A0DE-F180-4599-9E13-269BFE48E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29" y="365125"/>
            <a:ext cx="4512923" cy="57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5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8281-A43F-44B3-A316-42536AFF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85550" cy="1325563"/>
          </a:xfrm>
        </p:spPr>
        <p:txBody>
          <a:bodyPr/>
          <a:lstStyle/>
          <a:p>
            <a:r>
              <a:rPr lang="en-US" dirty="0"/>
              <a:t>Conceptual models are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AC652-BE59-4297-92D6-0ECD93133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21" y="1825625"/>
            <a:ext cx="5756802" cy="4351338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The truth</a:t>
            </a:r>
            <a:r>
              <a:rPr lang="en-US" sz="2800" dirty="0"/>
              <a:t> – they are simplified depictions of reality</a:t>
            </a:r>
          </a:p>
          <a:p>
            <a:r>
              <a:rPr lang="en-US" sz="2800" b="1" dirty="0"/>
              <a:t>Comprehensive</a:t>
            </a:r>
            <a:r>
              <a:rPr lang="en-US" sz="2800" dirty="0"/>
              <a:t> – they focus only upon parts of an ecosystem deemed relevant while ignoring other important (but not immediately germane) elements</a:t>
            </a:r>
          </a:p>
          <a:p>
            <a:r>
              <a:rPr lang="en-US" sz="2800" b="1" dirty="0"/>
              <a:t>Final</a:t>
            </a:r>
            <a:r>
              <a:rPr lang="en-US" sz="2800" dirty="0"/>
              <a:t> – they provide a flexible framework that evolves as understanding of the ecosystem increases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9B1EF-301F-44E7-9885-D620BCD344C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4678" y="365125"/>
            <a:ext cx="5435359" cy="3363496"/>
          </a:xfrm>
          <a:prstGeom prst="rect">
            <a:avLst/>
          </a:prstGeom>
          <a:ln w="28575" cmpd="dbl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7B76E-DA32-46E2-8F92-58904B693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78" y="4057095"/>
            <a:ext cx="5435360" cy="2254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6CDDA5-D8A5-4B06-B593-FF4D62237771}"/>
              </a:ext>
            </a:extLst>
          </p:cNvPr>
          <p:cNvSpPr txBox="1"/>
          <p:nvPr/>
        </p:nvSpPr>
        <p:spPr>
          <a:xfrm>
            <a:off x="5804471" y="6492875"/>
            <a:ext cx="5815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Figures: USACE feasibility study on the Three Forks of Beargrass Creek, Louisville, Kentucky</a:t>
            </a:r>
          </a:p>
        </p:txBody>
      </p:sp>
    </p:spTree>
    <p:extLst>
      <p:ext uri="{BB962C8B-B14F-4D97-AF65-F5344CB8AC3E}">
        <p14:creationId xmlns:p14="http://schemas.microsoft.com/office/powerpoint/2010/main" val="1845167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958</Words>
  <Application>Microsoft Office PowerPoint</Application>
  <PresentationFormat>Widescreen</PresentationFormat>
  <Paragraphs>167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Corbel</vt:lpstr>
      <vt:lpstr>Times New Roman</vt:lpstr>
      <vt:lpstr>Office Theme</vt:lpstr>
      <vt:lpstr>The modeling process and conceptual modeling </vt:lpstr>
      <vt:lpstr>Overview</vt:lpstr>
      <vt:lpstr>Modeling process</vt:lpstr>
      <vt:lpstr>Different audiences need different models</vt:lpstr>
      <vt:lpstr>What are conceptual models?</vt:lpstr>
      <vt:lpstr>How are conceptual models used?</vt:lpstr>
      <vt:lpstr>Different Types of Conceptual Models</vt:lpstr>
      <vt:lpstr>The same system can have many conceptual models</vt:lpstr>
      <vt:lpstr>Conceptual models are NOT…</vt:lpstr>
      <vt:lpstr>Common Misconceptions</vt:lpstr>
      <vt:lpstr>Conceptual Model Development</vt:lpstr>
      <vt:lpstr>Conceptual Model Development</vt:lpstr>
      <vt:lpstr>Characteristics of useful conceptual models</vt:lpstr>
      <vt:lpstr>Good conceptual ecological models should include:</vt:lpstr>
      <vt:lpstr>Reviewing conceptual models</vt:lpstr>
      <vt:lpstr>Think of conceptual modeling as storytelling </vt:lpstr>
      <vt:lpstr>The “art” of conceptual modeling is in iterating</vt:lpstr>
      <vt:lpstr>Conceptualizing agent-based systems</vt:lpstr>
      <vt:lpstr>Individual-based model Conceptual overview</vt:lpstr>
      <vt:lpstr>Spatial dimensions</vt:lpstr>
      <vt:lpstr>PowerPoint Presentation</vt:lpstr>
      <vt:lpstr>PowerPoint Presentation</vt:lpstr>
      <vt:lpstr>PowerPoint Presentation</vt:lpstr>
      <vt:lpstr>Coding diagrams</vt:lpstr>
      <vt:lpstr>Documenting ABMs using ODD protocol (Chapter 3), part 1</vt:lpstr>
      <vt:lpstr>Conceptual Modeling Exercise</vt:lpstr>
      <vt:lpstr>Homework – Design your ABM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2020-06-08T17:35:18Z</dcterms:created>
  <dcterms:modified xsi:type="dcterms:W3CDTF">2022-07-19T18:50:00Z</dcterms:modified>
</cp:coreProperties>
</file>